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</p:sldIdLst>
  <p:sldSz cx="19507200" cy="10972800"/>
  <p:notesSz cx="6737350" cy="98694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78A6C"/>
    <a:srgbClr val="008000"/>
    <a:srgbClr val="002B82"/>
    <a:srgbClr val="009900"/>
    <a:srgbClr val="E6E6E6"/>
    <a:srgbClr val="FFC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706" autoAdjust="0"/>
    <p:restoredTop sz="94660"/>
  </p:normalViewPr>
  <p:slideViewPr>
    <p:cSldViewPr snapToGrid="0">
      <p:cViewPr varScale="1">
        <p:scale>
          <a:sx n="40" d="100"/>
          <a:sy n="40" d="100"/>
        </p:scale>
        <p:origin x="820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38400" y="1795781"/>
            <a:ext cx="14630400" cy="3820160"/>
          </a:xfrm>
        </p:spPr>
        <p:txBody>
          <a:bodyPr anchor="b"/>
          <a:lstStyle>
            <a:lvl1pPr algn="ctr">
              <a:defRPr sz="9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38400" y="5763261"/>
            <a:ext cx="14630400" cy="2649219"/>
          </a:xfrm>
        </p:spPr>
        <p:txBody>
          <a:bodyPr/>
          <a:lstStyle>
            <a:lvl1pPr marL="0" indent="0" algn="ctr">
              <a:buNone/>
              <a:defRPr sz="3840"/>
            </a:lvl1pPr>
            <a:lvl2pPr marL="731520" indent="0" algn="ctr">
              <a:buNone/>
              <a:defRPr sz="3200"/>
            </a:lvl2pPr>
            <a:lvl3pPr marL="1463040" indent="0" algn="ctr">
              <a:buNone/>
              <a:defRPr sz="2880"/>
            </a:lvl3pPr>
            <a:lvl4pPr marL="2194560" indent="0" algn="ctr">
              <a:buNone/>
              <a:defRPr sz="2560"/>
            </a:lvl4pPr>
            <a:lvl5pPr marL="2926080" indent="0" algn="ctr">
              <a:buNone/>
              <a:defRPr sz="2560"/>
            </a:lvl5pPr>
            <a:lvl6pPr marL="3657600" indent="0" algn="ctr">
              <a:buNone/>
              <a:defRPr sz="2560"/>
            </a:lvl6pPr>
            <a:lvl7pPr marL="4389120" indent="0" algn="ctr">
              <a:buNone/>
              <a:defRPr sz="2560"/>
            </a:lvl7pPr>
            <a:lvl8pPr marL="5120640" indent="0" algn="ctr">
              <a:buNone/>
              <a:defRPr sz="2560"/>
            </a:lvl8pPr>
            <a:lvl9pPr marL="5852160" indent="0" algn="ctr">
              <a:buNone/>
              <a:defRPr sz="256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34149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65269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59840" y="584200"/>
            <a:ext cx="4206240" cy="9298941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41120" y="584200"/>
            <a:ext cx="12374880" cy="9298941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465437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984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0960" y="2735582"/>
            <a:ext cx="16824960" cy="4564379"/>
          </a:xfrm>
        </p:spPr>
        <p:txBody>
          <a:bodyPr anchor="b"/>
          <a:lstStyle>
            <a:lvl1pPr>
              <a:defRPr sz="96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0960" y="7343142"/>
            <a:ext cx="16824960" cy="2400299"/>
          </a:xfrm>
        </p:spPr>
        <p:txBody>
          <a:bodyPr/>
          <a:lstStyle>
            <a:lvl1pPr marL="0" indent="0">
              <a:buNone/>
              <a:defRPr sz="3840">
                <a:solidFill>
                  <a:schemeClr val="tx1">
                    <a:tint val="75000"/>
                  </a:schemeClr>
                </a:solidFill>
              </a:defRPr>
            </a:lvl1pPr>
            <a:lvl2pPr marL="731520" indent="0">
              <a:buNone/>
              <a:defRPr sz="3200">
                <a:solidFill>
                  <a:schemeClr val="tx1">
                    <a:tint val="75000"/>
                  </a:schemeClr>
                </a:solidFill>
              </a:defRPr>
            </a:lvl2pPr>
            <a:lvl3pPr marL="1463040" indent="0">
              <a:buNone/>
              <a:defRPr sz="2880">
                <a:solidFill>
                  <a:schemeClr val="tx1">
                    <a:tint val="75000"/>
                  </a:schemeClr>
                </a:solidFill>
              </a:defRPr>
            </a:lvl3pPr>
            <a:lvl4pPr marL="21945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4pPr>
            <a:lvl5pPr marL="292608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5pPr>
            <a:lvl6pPr marL="365760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6pPr>
            <a:lvl7pPr marL="438912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7pPr>
            <a:lvl8pPr marL="512064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8pPr>
            <a:lvl9pPr marL="5852160" indent="0">
              <a:buNone/>
              <a:defRPr sz="25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597877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41120" y="2921000"/>
            <a:ext cx="8290560" cy="69621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875520" y="2921000"/>
            <a:ext cx="8290560" cy="69621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41176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1" y="584201"/>
            <a:ext cx="16824960" cy="2120901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3662" y="2689861"/>
            <a:ext cx="8252459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43662" y="4008120"/>
            <a:ext cx="8252459" cy="58953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875520" y="2689861"/>
            <a:ext cx="8293101" cy="1318259"/>
          </a:xfrm>
        </p:spPr>
        <p:txBody>
          <a:bodyPr anchor="b"/>
          <a:lstStyle>
            <a:lvl1pPr marL="0" indent="0">
              <a:buNone/>
              <a:defRPr sz="3840" b="1"/>
            </a:lvl1pPr>
            <a:lvl2pPr marL="731520" indent="0">
              <a:buNone/>
              <a:defRPr sz="3200" b="1"/>
            </a:lvl2pPr>
            <a:lvl3pPr marL="1463040" indent="0">
              <a:buNone/>
              <a:defRPr sz="2880" b="1"/>
            </a:lvl3pPr>
            <a:lvl4pPr marL="2194560" indent="0">
              <a:buNone/>
              <a:defRPr sz="2560" b="1"/>
            </a:lvl4pPr>
            <a:lvl5pPr marL="2926080" indent="0">
              <a:buNone/>
              <a:defRPr sz="2560" b="1"/>
            </a:lvl5pPr>
            <a:lvl6pPr marL="3657600" indent="0">
              <a:buNone/>
              <a:defRPr sz="2560" b="1"/>
            </a:lvl6pPr>
            <a:lvl7pPr marL="4389120" indent="0">
              <a:buNone/>
              <a:defRPr sz="2560" b="1"/>
            </a:lvl7pPr>
            <a:lvl8pPr marL="5120640" indent="0">
              <a:buNone/>
              <a:defRPr sz="2560" b="1"/>
            </a:lvl8pPr>
            <a:lvl9pPr marL="5852160" indent="0">
              <a:buNone/>
              <a:defRPr sz="256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875520" y="4008120"/>
            <a:ext cx="8293101" cy="5895341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602293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945047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3002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2" y="731520"/>
            <a:ext cx="6291579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293101" y="1579881"/>
            <a:ext cx="9875520" cy="7797800"/>
          </a:xfrm>
        </p:spPr>
        <p:txBody>
          <a:bodyPr/>
          <a:lstStyle>
            <a:lvl1pPr>
              <a:defRPr sz="5120"/>
            </a:lvl1pPr>
            <a:lvl2pPr>
              <a:defRPr sz="4480"/>
            </a:lvl2pPr>
            <a:lvl3pPr>
              <a:defRPr sz="3840"/>
            </a:lvl3pPr>
            <a:lvl4pPr>
              <a:defRPr sz="3200"/>
            </a:lvl4pPr>
            <a:lvl5pPr>
              <a:defRPr sz="3200"/>
            </a:lvl5pPr>
            <a:lvl6pPr>
              <a:defRPr sz="3200"/>
            </a:lvl6pPr>
            <a:lvl7pPr>
              <a:defRPr sz="3200"/>
            </a:lvl7pPr>
            <a:lvl8pPr>
              <a:defRPr sz="3200"/>
            </a:lvl8pPr>
            <a:lvl9pPr>
              <a:defRPr sz="32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662" y="3291840"/>
            <a:ext cx="6291579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75928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3662" y="731520"/>
            <a:ext cx="6291579" cy="2560320"/>
          </a:xfrm>
        </p:spPr>
        <p:txBody>
          <a:bodyPr anchor="b"/>
          <a:lstStyle>
            <a:lvl1pPr>
              <a:defRPr sz="512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293101" y="1579881"/>
            <a:ext cx="9875520" cy="7797800"/>
          </a:xfrm>
        </p:spPr>
        <p:txBody>
          <a:bodyPr anchor="t"/>
          <a:lstStyle>
            <a:lvl1pPr marL="0" indent="0">
              <a:buNone/>
              <a:defRPr sz="5120"/>
            </a:lvl1pPr>
            <a:lvl2pPr marL="731520" indent="0">
              <a:buNone/>
              <a:defRPr sz="4480"/>
            </a:lvl2pPr>
            <a:lvl3pPr marL="1463040" indent="0">
              <a:buNone/>
              <a:defRPr sz="3840"/>
            </a:lvl3pPr>
            <a:lvl4pPr marL="2194560" indent="0">
              <a:buNone/>
              <a:defRPr sz="3200"/>
            </a:lvl4pPr>
            <a:lvl5pPr marL="2926080" indent="0">
              <a:buNone/>
              <a:defRPr sz="3200"/>
            </a:lvl5pPr>
            <a:lvl6pPr marL="3657600" indent="0">
              <a:buNone/>
              <a:defRPr sz="3200"/>
            </a:lvl6pPr>
            <a:lvl7pPr marL="4389120" indent="0">
              <a:buNone/>
              <a:defRPr sz="3200"/>
            </a:lvl7pPr>
            <a:lvl8pPr marL="5120640" indent="0">
              <a:buNone/>
              <a:defRPr sz="3200"/>
            </a:lvl8pPr>
            <a:lvl9pPr marL="5852160" indent="0">
              <a:buNone/>
              <a:defRPr sz="32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3662" y="3291840"/>
            <a:ext cx="6291579" cy="6098541"/>
          </a:xfrm>
        </p:spPr>
        <p:txBody>
          <a:bodyPr/>
          <a:lstStyle>
            <a:lvl1pPr marL="0" indent="0">
              <a:buNone/>
              <a:defRPr sz="2560"/>
            </a:lvl1pPr>
            <a:lvl2pPr marL="731520" indent="0">
              <a:buNone/>
              <a:defRPr sz="2240"/>
            </a:lvl2pPr>
            <a:lvl3pPr marL="1463040" indent="0">
              <a:buNone/>
              <a:defRPr sz="1920"/>
            </a:lvl3pPr>
            <a:lvl4pPr marL="2194560" indent="0">
              <a:buNone/>
              <a:defRPr sz="1600"/>
            </a:lvl4pPr>
            <a:lvl5pPr marL="2926080" indent="0">
              <a:buNone/>
              <a:defRPr sz="1600"/>
            </a:lvl5pPr>
            <a:lvl6pPr marL="3657600" indent="0">
              <a:buNone/>
              <a:defRPr sz="1600"/>
            </a:lvl6pPr>
            <a:lvl7pPr marL="4389120" indent="0">
              <a:buNone/>
              <a:defRPr sz="1600"/>
            </a:lvl7pPr>
            <a:lvl8pPr marL="5120640" indent="0">
              <a:buNone/>
              <a:defRPr sz="1600"/>
            </a:lvl8pPr>
            <a:lvl9pPr marL="585216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373503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41120" y="584201"/>
            <a:ext cx="16824960" cy="21209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41120" y="2921000"/>
            <a:ext cx="16824960" cy="696214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41120" y="10170161"/>
            <a:ext cx="43891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40ED7-D03F-458D-9A49-420E44F19C11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461760" y="10170161"/>
            <a:ext cx="658368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76960" y="10170161"/>
            <a:ext cx="4389120" cy="5842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9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2D9B59-7E4B-4F17-A930-AB75C51D5AD3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322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defTabSz="1463040" rtl="0" eaLnBrk="1" latinLnBrk="0" hangingPunct="1">
        <a:lnSpc>
          <a:spcPct val="90000"/>
        </a:lnSpc>
        <a:spcBef>
          <a:spcPct val="0"/>
        </a:spcBef>
        <a:buNone/>
        <a:defRPr kumimoji="1" sz="704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5760" indent="-365760" algn="l" defTabSz="1463040" rtl="0" eaLnBrk="1" latinLnBrk="0" hangingPunct="1">
        <a:lnSpc>
          <a:spcPct val="90000"/>
        </a:lnSpc>
        <a:spcBef>
          <a:spcPts val="1600"/>
        </a:spcBef>
        <a:buFont typeface="Arial" panose="020B0604020202020204" pitchFamily="34" charset="0"/>
        <a:buChar char="•"/>
        <a:defRPr kumimoji="1" sz="4480" kern="1200">
          <a:solidFill>
            <a:schemeClr val="tx1"/>
          </a:solidFill>
          <a:latin typeface="+mn-lt"/>
          <a:ea typeface="+mn-ea"/>
          <a:cs typeface="+mn-cs"/>
        </a:defRPr>
      </a:lvl1pPr>
      <a:lvl2pPr marL="10972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3840" kern="1200">
          <a:solidFill>
            <a:schemeClr val="tx1"/>
          </a:solidFill>
          <a:latin typeface="+mn-lt"/>
          <a:ea typeface="+mn-ea"/>
          <a:cs typeface="+mn-cs"/>
        </a:defRPr>
      </a:lvl2pPr>
      <a:lvl3pPr marL="18288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5603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329184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402336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75488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48640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6217920" indent="-365760" algn="l" defTabSz="1463040" rtl="0" eaLnBrk="1" latinLnBrk="0" hangingPunct="1">
        <a:lnSpc>
          <a:spcPct val="90000"/>
        </a:lnSpc>
        <a:spcBef>
          <a:spcPts val="800"/>
        </a:spcBef>
        <a:buFont typeface="Arial" panose="020B0604020202020204" pitchFamily="34" charset="0"/>
        <a:buChar char="•"/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63040" rtl="0" eaLnBrk="1" latinLnBrk="0" hangingPunct="1"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algn="l" defTabSz="1463040" rtl="0" eaLnBrk="1" latinLnBrk="0" hangingPunct="1"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2pPr>
      <a:lvl3pPr marL="1463040" algn="l" defTabSz="1463040" rtl="0" eaLnBrk="1" latinLnBrk="0" hangingPunct="1"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3pPr>
      <a:lvl4pPr marL="2194560" algn="l" defTabSz="1463040" rtl="0" eaLnBrk="1" latinLnBrk="0" hangingPunct="1"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4pPr>
      <a:lvl5pPr marL="2926080" algn="l" defTabSz="1463040" rtl="0" eaLnBrk="1" latinLnBrk="0" hangingPunct="1"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5pPr>
      <a:lvl6pPr marL="3657600" algn="l" defTabSz="1463040" rtl="0" eaLnBrk="1" latinLnBrk="0" hangingPunct="1"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6pPr>
      <a:lvl7pPr marL="4389120" algn="l" defTabSz="1463040" rtl="0" eaLnBrk="1" latinLnBrk="0" hangingPunct="1"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7pPr>
      <a:lvl8pPr marL="5120640" algn="l" defTabSz="1463040" rtl="0" eaLnBrk="1" latinLnBrk="0" hangingPunct="1"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8pPr>
      <a:lvl9pPr marL="5852160" algn="l" defTabSz="1463040" rtl="0" eaLnBrk="1" latinLnBrk="0" hangingPunct="1">
        <a:defRPr kumimoji="1" sz="288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グループ化 15">
            <a:extLst>
              <a:ext uri="{FF2B5EF4-FFF2-40B4-BE49-F238E27FC236}">
                <a16:creationId xmlns:a16="http://schemas.microsoft.com/office/drawing/2014/main" id="{4E0C3B36-19F6-4772-AFAA-52E467BE52CC}"/>
              </a:ext>
            </a:extLst>
          </p:cNvPr>
          <p:cNvGrpSpPr/>
          <p:nvPr/>
        </p:nvGrpSpPr>
        <p:grpSpPr>
          <a:xfrm>
            <a:off x="5579257" y="763977"/>
            <a:ext cx="14450455" cy="10308386"/>
            <a:chOff x="5819915" y="916289"/>
            <a:chExt cx="13615745" cy="9765566"/>
          </a:xfrm>
        </p:grpSpPr>
        <p:pic>
          <p:nvPicPr>
            <p:cNvPr id="47" name="図 46">
              <a:extLst>
                <a:ext uri="{FF2B5EF4-FFF2-40B4-BE49-F238E27FC236}">
                  <a16:creationId xmlns:a16="http://schemas.microsoft.com/office/drawing/2014/main" id="{BC53D0BD-7F32-4811-8C5A-2E9A73CFF802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2" cstate="email"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artisticBlur radius="0"/>
                      </a14:imgEffect>
                      <a14:imgEffect>
                        <a14:sharpenSoften amount="25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/>
          </p:blipFill>
          <p:spPr>
            <a:xfrm>
              <a:off x="5819915" y="916289"/>
              <a:ext cx="13615745" cy="9765566"/>
            </a:xfrm>
            <a:prstGeom prst="rect">
              <a:avLst/>
            </a:prstGeom>
            <a:ln>
              <a:noFill/>
            </a:ln>
            <a:effectLst>
              <a:softEdge rad="63500"/>
            </a:effectLst>
          </p:spPr>
        </p:pic>
        <p:sp>
          <p:nvSpPr>
            <p:cNvPr id="62" name="正方形/長方形 61">
              <a:extLst>
                <a:ext uri="{FF2B5EF4-FFF2-40B4-BE49-F238E27FC236}">
                  <a16:creationId xmlns:a16="http://schemas.microsoft.com/office/drawing/2014/main" id="{63FC21E8-F638-43F9-B92E-2240468E5F7E}"/>
                </a:ext>
              </a:extLst>
            </p:cNvPr>
            <p:cNvSpPr/>
            <p:nvPr/>
          </p:nvSpPr>
          <p:spPr>
            <a:xfrm rot="21133429">
              <a:off x="13228455" y="5760774"/>
              <a:ext cx="1084826" cy="237532"/>
            </a:xfrm>
            <a:prstGeom prst="rect">
              <a:avLst/>
            </a:prstGeom>
            <a:noFill/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3" name="正方形/長方形 62">
              <a:extLst>
                <a:ext uri="{FF2B5EF4-FFF2-40B4-BE49-F238E27FC236}">
                  <a16:creationId xmlns:a16="http://schemas.microsoft.com/office/drawing/2014/main" id="{66889129-7174-4CAB-8788-1C7F128015D4}"/>
                </a:ext>
              </a:extLst>
            </p:cNvPr>
            <p:cNvSpPr/>
            <p:nvPr/>
          </p:nvSpPr>
          <p:spPr>
            <a:xfrm rot="21126275">
              <a:off x="14231448" y="5674921"/>
              <a:ext cx="328711" cy="228223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67" name="Rectangle 14">
              <a:extLst>
                <a:ext uri="{FF2B5EF4-FFF2-40B4-BE49-F238E27FC236}">
                  <a16:creationId xmlns:a16="http://schemas.microsoft.com/office/drawing/2014/main" id="{233D7EEF-C5FE-4411-A636-1F940A2ECA04}"/>
                </a:ext>
              </a:extLst>
            </p:cNvPr>
            <p:cNvSpPr>
              <a:spLocks noChangeArrowheads="1"/>
            </p:cNvSpPr>
            <p:nvPr/>
          </p:nvSpPr>
          <p:spPr bwMode="auto">
            <a:xfrm rot="21172385">
              <a:off x="13133910" y="5453455"/>
              <a:ext cx="1239888" cy="2330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vert="horz" wrap="square" lIns="0" tIns="0" rIns="0" bIns="0" numCol="1" anchor="t" anchorCtr="0" compatLnSpc="1">
              <a:prstTxWarp prst="textNoShape">
                <a:avLst/>
              </a:prstTxWarp>
            </a:bodyPr>
            <a:lstStyle/>
            <a:p>
              <a:pPr algn="ctr" defTabSz="829361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b="1" dirty="0">
                  <a:solidFill>
                    <a:srgbClr val="FF0000"/>
                  </a:solidFill>
                  <a:latin typeface="Arial" pitchFamily="34" charset="0"/>
                  <a:ea typeface="ＭＳ Ｐゴシック" pitchFamily="50" charset="-128"/>
                  <a:cs typeface="ＭＳ Ｐゴシック" pitchFamily="50" charset="-128"/>
                </a:rPr>
                <a:t>海浜幕張駅</a:t>
              </a:r>
              <a:endParaRPr kumimoji="1" lang="ja-JP" altLang="ja-JP" sz="4000" b="1" dirty="0">
                <a:solidFill>
                  <a:srgbClr val="FF0000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endParaRPr>
            </a:p>
          </p:txBody>
        </p:sp>
        <p:sp>
          <p:nvSpPr>
            <p:cNvPr id="86" name="正方形/長方形 85">
              <a:extLst>
                <a:ext uri="{FF2B5EF4-FFF2-40B4-BE49-F238E27FC236}">
                  <a16:creationId xmlns:a16="http://schemas.microsoft.com/office/drawing/2014/main" id="{7B03714B-C3AF-4AE0-AB1B-4CDFF299D4BA}"/>
                </a:ext>
              </a:extLst>
            </p:cNvPr>
            <p:cNvSpPr/>
            <p:nvPr/>
          </p:nvSpPr>
          <p:spPr>
            <a:xfrm>
              <a:off x="13200433" y="5354119"/>
              <a:ext cx="1388402" cy="1189556"/>
            </a:xfrm>
            <a:prstGeom prst="rect">
              <a:avLst/>
            </a:prstGeom>
            <a:noFill/>
            <a:ln w="38100">
              <a:solidFill>
                <a:srgbClr val="FF00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grpSp>
        <p:nvGrpSpPr>
          <p:cNvPr id="15" name="グループ化 14">
            <a:extLst>
              <a:ext uri="{FF2B5EF4-FFF2-40B4-BE49-F238E27FC236}">
                <a16:creationId xmlns:a16="http://schemas.microsoft.com/office/drawing/2014/main" id="{01A9D277-A2CB-49C0-BD41-77D278FC647A}"/>
              </a:ext>
            </a:extLst>
          </p:cNvPr>
          <p:cNvGrpSpPr/>
          <p:nvPr/>
        </p:nvGrpSpPr>
        <p:grpSpPr>
          <a:xfrm>
            <a:off x="5288169" y="139271"/>
            <a:ext cx="4827228" cy="3317665"/>
            <a:chOff x="7027431" y="1688653"/>
            <a:chExt cx="4827228" cy="3317665"/>
          </a:xfrm>
        </p:grpSpPr>
        <p:grpSp>
          <p:nvGrpSpPr>
            <p:cNvPr id="69" name="グループ化 68">
              <a:extLst>
                <a:ext uri="{FF2B5EF4-FFF2-40B4-BE49-F238E27FC236}">
                  <a16:creationId xmlns:a16="http://schemas.microsoft.com/office/drawing/2014/main" id="{1F93328F-AFF9-420A-92AD-7402AC5579FC}"/>
                </a:ext>
              </a:extLst>
            </p:cNvPr>
            <p:cNvGrpSpPr/>
            <p:nvPr/>
          </p:nvGrpSpPr>
          <p:grpSpPr>
            <a:xfrm>
              <a:off x="7027431" y="1688653"/>
              <a:ext cx="4827228" cy="3317665"/>
              <a:chOff x="3819540" y="1645921"/>
              <a:chExt cx="3761994" cy="3074005"/>
            </a:xfrm>
          </p:grpSpPr>
          <p:grpSp>
            <p:nvGrpSpPr>
              <p:cNvPr id="70" name="グループ化 69">
                <a:extLst>
                  <a:ext uri="{FF2B5EF4-FFF2-40B4-BE49-F238E27FC236}">
                    <a16:creationId xmlns:a16="http://schemas.microsoft.com/office/drawing/2014/main" id="{E2FFAC94-785B-43A6-9E7D-8F19AE3FC72F}"/>
                  </a:ext>
                </a:extLst>
              </p:cNvPr>
              <p:cNvGrpSpPr/>
              <p:nvPr/>
            </p:nvGrpSpPr>
            <p:grpSpPr>
              <a:xfrm>
                <a:off x="3819540" y="1645921"/>
                <a:ext cx="3761994" cy="3074005"/>
                <a:chOff x="3819540" y="1645921"/>
                <a:chExt cx="3761994" cy="3074005"/>
              </a:xfrm>
            </p:grpSpPr>
            <p:grpSp>
              <p:nvGrpSpPr>
                <p:cNvPr id="74" name="グループ化 73">
                  <a:extLst>
                    <a:ext uri="{FF2B5EF4-FFF2-40B4-BE49-F238E27FC236}">
                      <a16:creationId xmlns:a16="http://schemas.microsoft.com/office/drawing/2014/main" id="{2EEE77C3-4C7D-4537-9773-ABA5E6043F5A}"/>
                    </a:ext>
                  </a:extLst>
                </p:cNvPr>
                <p:cNvGrpSpPr/>
                <p:nvPr/>
              </p:nvGrpSpPr>
              <p:grpSpPr>
                <a:xfrm>
                  <a:off x="3819540" y="1645921"/>
                  <a:ext cx="3761994" cy="3074005"/>
                  <a:chOff x="-21818" y="0"/>
                  <a:chExt cx="4559722" cy="3620069"/>
                </a:xfrm>
              </p:grpSpPr>
              <p:sp>
                <p:nvSpPr>
                  <p:cNvPr id="76" name="楕円 75">
                    <a:extLst>
                      <a:ext uri="{FF2B5EF4-FFF2-40B4-BE49-F238E27FC236}">
                        <a16:creationId xmlns:a16="http://schemas.microsoft.com/office/drawing/2014/main" id="{C8A4C2D5-21FE-4657-812F-E125F2453ABA}"/>
                      </a:ext>
                    </a:extLst>
                  </p:cNvPr>
                  <p:cNvSpPr/>
                  <p:nvPr/>
                </p:nvSpPr>
                <p:spPr>
                  <a:xfrm rot="2383000">
                    <a:off x="1268532" y="1067681"/>
                    <a:ext cx="265956" cy="410562"/>
                  </a:xfrm>
                  <a:prstGeom prst="ellipse">
                    <a:avLst/>
                  </a:prstGeom>
                  <a:solidFill>
                    <a:srgbClr val="FF0000">
                      <a:alpha val="70000"/>
                    </a:srgb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kumimoji="1" lang="ja-JP" altLang="en-US">
                      <a:solidFill>
                        <a:prstClr val="white"/>
                      </a:solidFill>
                      <a:latin typeface="Calibri"/>
                      <a:ea typeface="ＭＳ Ｐゴシック" panose="020B0600070205080204" pitchFamily="50" charset="-128"/>
                    </a:endParaRPr>
                  </a:p>
                </p:txBody>
              </p:sp>
              <p:sp>
                <p:nvSpPr>
                  <p:cNvPr id="77" name="正方形/長方形 76">
                    <a:extLst>
                      <a:ext uri="{FF2B5EF4-FFF2-40B4-BE49-F238E27FC236}">
                        <a16:creationId xmlns:a16="http://schemas.microsoft.com/office/drawing/2014/main" id="{F0E9F691-1B7C-4225-BDF3-D164601ED6F4}"/>
                      </a:ext>
                    </a:extLst>
                  </p:cNvPr>
                  <p:cNvSpPr/>
                  <p:nvPr/>
                </p:nvSpPr>
                <p:spPr>
                  <a:xfrm>
                    <a:off x="147113" y="3161409"/>
                    <a:ext cx="3167085" cy="458660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algn="ctr" defTabSz="914400" fontAlgn="base">
                      <a:spcBef>
                        <a:spcPct val="0"/>
                      </a:spcBef>
                    </a:pPr>
                    <a:r>
                      <a:rPr kumimoji="1" lang="ja-JP" altLang="en-US" sz="2000" b="1" kern="100" dirty="0">
                        <a:solidFill>
                          <a:srgbClr val="000000"/>
                        </a:solidFill>
                        <a:latin typeface="ＭＳ Ｐゴシック" panose="020B0600070205080204" pitchFamily="50" charset="-128"/>
                        <a:ea typeface="ＭＳ Ｐゴシック" panose="020B0600070205080204" pitchFamily="50" charset="-128"/>
                        <a:cs typeface="Times New Roman" panose="02020603050405020304" pitchFamily="18" charset="0"/>
                      </a:rPr>
                      <a:t>新改札口・バス停設置位置</a:t>
                    </a:r>
                    <a:endParaRPr kumimoji="1" lang="ja-JP" altLang="en-US" sz="1400" b="1" kern="100" dirty="0">
                      <a:solidFill>
                        <a:prstClr val="white"/>
                      </a:solidFill>
                      <a:latin typeface="ＭＳ Ｐゴシック" panose="020B0600070205080204" pitchFamily="50" charset="-128"/>
                      <a:ea typeface="ＭＳ Ｐゴシック" panose="020B0600070205080204" pitchFamily="50" charset="-128"/>
                      <a:cs typeface="Times New Roman" panose="02020603050405020304" pitchFamily="18" charset="0"/>
                    </a:endParaRPr>
                  </a:p>
                </p:txBody>
              </p:sp>
              <p:pic>
                <p:nvPicPr>
                  <p:cNvPr id="78" name="図 77">
                    <a:extLst>
                      <a:ext uri="{FF2B5EF4-FFF2-40B4-BE49-F238E27FC236}">
                        <a16:creationId xmlns:a16="http://schemas.microsoft.com/office/drawing/2014/main" id="{48D7E74B-5731-4732-A09E-2D5D3CD23B98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 rotWithShape="1">
                  <a:blip r:embed="rId4" cstate="email">
                    <a:extLst>
                      <a:ext uri="{28A0092B-C50C-407E-A947-70E740481C1C}">
                        <a14:useLocalDpi xmlns:a14="http://schemas.microsoft.com/office/drawing/2010/main"/>
                      </a:ext>
                    </a:extLst>
                  </a:blip>
                  <a:srcRect/>
                  <a:stretch/>
                </p:blipFill>
                <p:spPr bwMode="auto">
                  <a:xfrm>
                    <a:off x="58141" y="0"/>
                    <a:ext cx="3352800" cy="3190875"/>
                  </a:xfrm>
                  <a:prstGeom prst="rect">
                    <a:avLst/>
                  </a:prstGeom>
                  <a:noFill/>
                  <a:ln w="38100">
                    <a:solidFill>
                      <a:schemeClr val="tx1"/>
                    </a:solidFill>
                  </a:ln>
                  <a:extLst>
                    <a:ext uri="{53640926-AAD7-44D8-BBD7-CCE9431645EC}">
                      <a14:shadowObscured xmlns:a14="http://schemas.microsoft.com/office/drawing/2010/main"/>
                    </a:ext>
                  </a:extLst>
                </p:spPr>
              </p:pic>
              <p:sp>
                <p:nvSpPr>
                  <p:cNvPr id="79" name="テキスト ボックス 15">
                    <a:extLst>
                      <a:ext uri="{FF2B5EF4-FFF2-40B4-BE49-F238E27FC236}">
                        <a16:creationId xmlns:a16="http://schemas.microsoft.com/office/drawing/2014/main" id="{CC9EF5BE-1654-422C-A928-D615AF7436DB}"/>
                      </a:ext>
                    </a:extLst>
                  </p:cNvPr>
                  <p:cNvSpPr txBox="1"/>
                  <p:nvPr/>
                </p:nvSpPr>
                <p:spPr>
                  <a:xfrm>
                    <a:off x="1059534" y="715180"/>
                    <a:ext cx="2025845" cy="288254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rot="0" spcFirstLastPara="0" vert="horz" wrap="square" lIns="74295" tIns="8890" rIns="74295" bIns="889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defTabSz="914400" fontAlgn="base">
                      <a:spcBef>
                        <a:spcPct val="0"/>
                      </a:spcBef>
                    </a:pPr>
                    <a:r>
                      <a:rPr kumimoji="1" lang="ja-JP" altLang="en-US" sz="1600" b="1" kern="100" dirty="0">
                        <a:solidFill>
                          <a:prstClr val="black"/>
                        </a:solidFill>
                        <a:latin typeface="游明朝" panose="02020400000000000000" pitchFamily="18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rPr>
                      <a:t>ＪＲ海浜幕張駅</a:t>
                    </a:r>
                    <a:endParaRPr kumimoji="1" lang="ja-JP" altLang="en-US" sz="1050" b="1" kern="100" dirty="0">
                      <a:solidFill>
                        <a:prstClr val="black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0" name="テキスト ボックス 16">
                    <a:extLst>
                      <a:ext uri="{FF2B5EF4-FFF2-40B4-BE49-F238E27FC236}">
                        <a16:creationId xmlns:a16="http://schemas.microsoft.com/office/drawing/2014/main" id="{F4CE2CCD-1EDE-4BCB-91F5-2D94447504DE}"/>
                      </a:ext>
                    </a:extLst>
                  </p:cNvPr>
                  <p:cNvSpPr txBox="1"/>
                  <p:nvPr/>
                </p:nvSpPr>
                <p:spPr>
                  <a:xfrm>
                    <a:off x="1887513" y="1635934"/>
                    <a:ext cx="2650391" cy="254671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rot="0" spcFirstLastPara="0" vert="horz" wrap="square" lIns="74295" tIns="8890" rIns="74295" bIns="889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defTabSz="914400" fontAlgn="base">
                      <a:spcBef>
                        <a:spcPct val="0"/>
                      </a:spcBef>
                    </a:pPr>
                    <a:r>
                      <a:rPr kumimoji="1" lang="ja-JP" altLang="en-US" sz="1400" b="1" kern="100" dirty="0">
                        <a:solidFill>
                          <a:srgbClr val="FF0000"/>
                        </a:solidFill>
                        <a:latin typeface="游明朝" panose="02020400000000000000" pitchFamily="18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rPr>
                      <a:t>新改札口予定箇所</a:t>
                    </a:r>
                    <a:endParaRPr kumimoji="1" lang="ja-JP" altLang="en-US" sz="1200" b="1" kern="100" dirty="0">
                      <a:solidFill>
                        <a:prstClr val="black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1" name="テキスト ボックス 22">
                    <a:extLst>
                      <a:ext uri="{FF2B5EF4-FFF2-40B4-BE49-F238E27FC236}">
                        <a16:creationId xmlns:a16="http://schemas.microsoft.com/office/drawing/2014/main" id="{4CDAE231-3210-456E-B093-05841154B224}"/>
                      </a:ext>
                    </a:extLst>
                  </p:cNvPr>
                  <p:cNvSpPr txBox="1"/>
                  <p:nvPr/>
                </p:nvSpPr>
                <p:spPr>
                  <a:xfrm>
                    <a:off x="-21818" y="337388"/>
                    <a:ext cx="984097" cy="32457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rot="0" spcFirstLastPara="0" vert="horz" wrap="square" lIns="74295" tIns="8890" rIns="74295" bIns="889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defTabSz="914400" fontAlgn="base">
                      <a:spcBef>
                        <a:spcPct val="0"/>
                      </a:spcBef>
                    </a:pPr>
                    <a:r>
                      <a:rPr kumimoji="1" lang="ja-JP" altLang="en-US" sz="1200" kern="100" dirty="0">
                        <a:solidFill>
                          <a:prstClr val="black"/>
                        </a:solidFill>
                        <a:effectLst>
                          <a:outerShdw blurRad="38100" dist="19050" dir="2700000" algn="tl">
                            <a:prstClr val="black">
                              <a:alpha val="40000"/>
                            </a:prstClr>
                          </a:outerShdw>
                        </a:effectLst>
                        <a:latin typeface="游明朝" panose="02020400000000000000" pitchFamily="18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rPr>
                      <a:t>至 東京</a:t>
                    </a:r>
                    <a:endParaRPr kumimoji="1" lang="ja-JP" altLang="en-US" sz="1200" kern="100" dirty="0">
                      <a:solidFill>
                        <a:prstClr val="black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2" name="テキスト ボックス 23">
                    <a:extLst>
                      <a:ext uri="{FF2B5EF4-FFF2-40B4-BE49-F238E27FC236}">
                        <a16:creationId xmlns:a16="http://schemas.microsoft.com/office/drawing/2014/main" id="{4E24179C-729B-48BA-AB15-25CF52E6C8AC}"/>
                      </a:ext>
                    </a:extLst>
                  </p:cNvPr>
                  <p:cNvSpPr txBox="1"/>
                  <p:nvPr/>
                </p:nvSpPr>
                <p:spPr>
                  <a:xfrm>
                    <a:off x="2093674" y="2821032"/>
                    <a:ext cx="1119034" cy="324573"/>
                  </a:xfrm>
                  <a:prstGeom prst="rect">
                    <a:avLst/>
                  </a:prstGeom>
                  <a:noFill/>
                  <a:ln>
                    <a:noFill/>
                  </a:ln>
                </p:spPr>
                <p:txBody>
                  <a:bodyPr rot="0" spcFirstLastPara="0" vert="horz" wrap="square" lIns="74295" tIns="8890" rIns="74295" bIns="8890" numCol="1" spcCol="0" rtlCol="0" fromWordArt="0" anchor="t" anchorCtr="0" forceAA="0" compatLnSpc="1">
                    <a:prstTxWarp prst="textNoShape">
                      <a:avLst/>
                    </a:prstTxWarp>
                    <a:spAutoFit/>
                  </a:bodyPr>
                  <a:lstStyle/>
                  <a:p>
                    <a:pPr algn="ctr" defTabSz="914400" fontAlgn="base">
                      <a:spcBef>
                        <a:spcPct val="0"/>
                      </a:spcBef>
                    </a:pPr>
                    <a:r>
                      <a:rPr kumimoji="1" lang="ja-JP" altLang="en-US" sz="1200" kern="100" dirty="0">
                        <a:solidFill>
                          <a:prstClr val="black"/>
                        </a:solidFill>
                        <a:effectLst>
                          <a:outerShdw blurRad="38100" dist="19050" dir="2700000" algn="tl">
                            <a:prstClr val="black">
                              <a:alpha val="40000"/>
                            </a:prstClr>
                          </a:outerShdw>
                        </a:effectLst>
                        <a:latin typeface="游明朝" panose="02020400000000000000" pitchFamily="18" charset="-128"/>
                        <a:ea typeface="ＭＳ ゴシック" panose="020B0609070205080204" pitchFamily="49" charset="-128"/>
                        <a:cs typeface="Times New Roman" panose="02020603050405020304" pitchFamily="18" charset="0"/>
                      </a:rPr>
                      <a:t>至 蘇我</a:t>
                    </a:r>
                    <a:endParaRPr kumimoji="1" lang="ja-JP" altLang="en-US" sz="1200" kern="100" dirty="0">
                      <a:solidFill>
                        <a:prstClr val="black"/>
                      </a:solidFill>
                      <a:latin typeface="游明朝" panose="02020400000000000000" pitchFamily="18" charset="-128"/>
                      <a:ea typeface="游明朝" panose="02020400000000000000" pitchFamily="18" charset="-128"/>
                      <a:cs typeface="Times New Roman" panose="02020603050405020304" pitchFamily="18" charset="0"/>
                    </a:endParaRPr>
                  </a:p>
                </p:txBody>
              </p:sp>
              <p:sp>
                <p:nvSpPr>
                  <p:cNvPr id="83" name="矢印: 右 82">
                    <a:extLst>
                      <a:ext uri="{FF2B5EF4-FFF2-40B4-BE49-F238E27FC236}">
                        <a16:creationId xmlns:a16="http://schemas.microsoft.com/office/drawing/2014/main" id="{1B4FE299-8610-4CA9-844B-F3C6D7AB09F5}"/>
                      </a:ext>
                    </a:extLst>
                  </p:cNvPr>
                  <p:cNvSpPr/>
                  <p:nvPr/>
                </p:nvSpPr>
                <p:spPr>
                  <a:xfrm rot="1998272">
                    <a:off x="3102618" y="2880624"/>
                    <a:ext cx="273050" cy="153909"/>
                  </a:xfrm>
                  <a:prstGeom prst="rightArrow">
                    <a:avLst/>
                  </a:prstGeom>
                  <a:solidFill>
                    <a:schemeClr val="tx1">
                      <a:alpha val="7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kumimoji="1" lang="ja-JP" altLang="en-US">
                      <a:solidFill>
                        <a:prstClr val="white"/>
                      </a:solidFill>
                      <a:latin typeface="Calibri"/>
                      <a:ea typeface="ＭＳ Ｐゴシック" panose="020B0600070205080204" pitchFamily="50" charset="-128"/>
                    </a:endParaRPr>
                  </a:p>
                </p:txBody>
              </p:sp>
              <p:sp>
                <p:nvSpPr>
                  <p:cNvPr id="84" name="矢印: 右 83">
                    <a:extLst>
                      <a:ext uri="{FF2B5EF4-FFF2-40B4-BE49-F238E27FC236}">
                        <a16:creationId xmlns:a16="http://schemas.microsoft.com/office/drawing/2014/main" id="{F6937CB0-F901-4410-813E-4F2FD1C270B7}"/>
                      </a:ext>
                    </a:extLst>
                  </p:cNvPr>
                  <p:cNvSpPr/>
                  <p:nvPr/>
                </p:nvSpPr>
                <p:spPr>
                  <a:xfrm rot="12600000">
                    <a:off x="84569" y="729406"/>
                    <a:ext cx="273050" cy="153909"/>
                  </a:xfrm>
                  <a:prstGeom prst="rightArrow">
                    <a:avLst/>
                  </a:prstGeom>
                  <a:solidFill>
                    <a:schemeClr val="tx1">
                      <a:alpha val="70000"/>
                    </a:schemeClr>
                  </a:solidFill>
                  <a:ln>
                    <a:solidFill>
                      <a:schemeClr val="tx1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ot="0" spcFirstLastPara="0" vert="horz" wrap="square" lIns="91440" tIns="45720" rIns="91440" bIns="45720" numCol="1" spcCol="0" rtlCol="0" fromWordArt="0" anchor="ctr" anchorCtr="0" forceAA="0" compatLnSpc="1">
                    <a:prstTxWarp prst="textNoShape">
                      <a:avLst/>
                    </a:prstTxWarp>
                    <a:noAutofit/>
                  </a:bodyPr>
                  <a:lstStyle/>
                  <a:p>
                    <a:pPr defTabSz="914400" fontAlgn="base">
                      <a:spcBef>
                        <a:spcPct val="0"/>
                      </a:spcBef>
                      <a:spcAft>
                        <a:spcPct val="0"/>
                      </a:spcAft>
                    </a:pPr>
                    <a:endParaRPr kumimoji="1" lang="ja-JP" altLang="en-US">
                      <a:solidFill>
                        <a:prstClr val="white"/>
                      </a:solidFill>
                      <a:latin typeface="Calibri"/>
                      <a:ea typeface="ＭＳ Ｐゴシック" panose="020B0600070205080204" pitchFamily="50" charset="-128"/>
                    </a:endParaRPr>
                  </a:p>
                </p:txBody>
              </p:sp>
            </p:grpSp>
            <p:sp>
              <p:nvSpPr>
                <p:cNvPr id="75" name="正方形/長方形 74">
                  <a:extLst>
                    <a:ext uri="{FF2B5EF4-FFF2-40B4-BE49-F238E27FC236}">
                      <a16:creationId xmlns:a16="http://schemas.microsoft.com/office/drawing/2014/main" id="{CEC7B092-8426-4AD3-BFFC-681EADC18F83}"/>
                    </a:ext>
                  </a:extLst>
                </p:cNvPr>
                <p:cNvSpPr/>
                <p:nvPr/>
              </p:nvSpPr>
              <p:spPr>
                <a:xfrm rot="2095691">
                  <a:off x="4616399" y="2806734"/>
                  <a:ext cx="1475520" cy="374469"/>
                </a:xfrm>
                <a:prstGeom prst="rect">
                  <a:avLst/>
                </a:prstGeom>
                <a:solidFill>
                  <a:srgbClr val="FFFF00">
                    <a:alpha val="50000"/>
                  </a:srgbClr>
                </a:solidFill>
                <a:ln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 defTabSz="914400" fontAlgn="base">
                    <a:spcBef>
                      <a:spcPct val="0"/>
                    </a:spcBef>
                    <a:spcAft>
                      <a:spcPct val="0"/>
                    </a:spcAft>
                  </a:pPr>
                  <a:endParaRPr kumimoji="1" lang="ja-JP" altLang="en-US">
                    <a:solidFill>
                      <a:prstClr val="white"/>
                    </a:solidFill>
                    <a:latin typeface="Calibri"/>
                    <a:ea typeface="ＭＳ Ｐゴシック" panose="020B0600070205080204" pitchFamily="50" charset="-128"/>
                  </a:endParaRPr>
                </a:p>
              </p:txBody>
            </p:sp>
          </p:grpSp>
          <p:sp>
            <p:nvSpPr>
              <p:cNvPr id="71" name="楕円 70">
                <a:extLst>
                  <a:ext uri="{FF2B5EF4-FFF2-40B4-BE49-F238E27FC236}">
                    <a16:creationId xmlns:a16="http://schemas.microsoft.com/office/drawing/2014/main" id="{95AB6EDD-07F1-4BA1-8201-82F88C0AC897}"/>
                  </a:ext>
                </a:extLst>
              </p:cNvPr>
              <p:cNvSpPr/>
              <p:nvPr/>
            </p:nvSpPr>
            <p:spPr>
              <a:xfrm rot="2383000">
                <a:off x="4876208" y="2522595"/>
                <a:ext cx="219003" cy="348372"/>
              </a:xfrm>
              <a:prstGeom prst="ellipse">
                <a:avLst/>
              </a:prstGeom>
              <a:solidFill>
                <a:schemeClr val="tx1">
                  <a:alpha val="70000"/>
                </a:schemeClr>
              </a:solidFill>
              <a:ln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defTabSz="914400" fontAlgn="base">
                  <a:spcBef>
                    <a:spcPct val="0"/>
                  </a:spcBef>
                  <a:spcAft>
                    <a:spcPct val="0"/>
                  </a:spcAft>
                </a:pPr>
                <a:endParaRPr kumimoji="1" lang="ja-JP" altLang="en-US">
                  <a:solidFill>
                    <a:prstClr val="white"/>
                  </a:solidFill>
                  <a:latin typeface="Calibri"/>
                  <a:ea typeface="ＭＳ Ｐゴシック" panose="020B0600070205080204" pitchFamily="50" charset="-128"/>
                </a:endParaRPr>
              </a:p>
            </p:txBody>
          </p:sp>
          <p:sp>
            <p:nvSpPr>
              <p:cNvPr id="73" name="テキスト ボックス 21">
                <a:extLst>
                  <a:ext uri="{FF2B5EF4-FFF2-40B4-BE49-F238E27FC236}">
                    <a16:creationId xmlns:a16="http://schemas.microsoft.com/office/drawing/2014/main" id="{332E20A3-5087-4A52-B932-D2F8D9BDD500}"/>
                  </a:ext>
                </a:extLst>
              </p:cNvPr>
              <p:cNvSpPr txBox="1"/>
              <p:nvPr/>
            </p:nvSpPr>
            <p:spPr>
              <a:xfrm>
                <a:off x="3913273" y="2942134"/>
                <a:ext cx="1404069" cy="216256"/>
              </a:xfrm>
              <a:prstGeom prst="rect">
                <a:avLst/>
              </a:prstGeom>
              <a:noFill/>
              <a:ln>
                <a:noFill/>
              </a:ln>
            </p:spPr>
            <p:txBody>
              <a:bodyPr rot="0" spcFirstLastPara="0" vert="horz" wrap="square" lIns="74295" tIns="8890" rIns="74295" bIns="8890" numCol="1" spcCol="0" rtlCol="0" fromWordArt="0" anchor="t" anchorCtr="0" forceAA="0" compatLnSpc="1">
                <a:prstTxWarp prst="textNoShape">
                  <a:avLst/>
                </a:prstTxWarp>
                <a:spAutoFit/>
              </a:bodyPr>
              <a:lstStyle/>
              <a:p>
                <a:pPr algn="ctr" defTabSz="914400" fontAlgn="base">
                  <a:spcBef>
                    <a:spcPct val="0"/>
                  </a:spcBef>
                </a:pPr>
                <a:r>
                  <a:rPr kumimoji="1" lang="ja-JP" altLang="en-US" sz="1400" b="1" kern="100" dirty="0">
                    <a:latin typeface="游明朝" panose="02020400000000000000" pitchFamily="18" charset="-128"/>
                    <a:ea typeface="ＭＳ ゴシック" panose="020B0609070205080204" pitchFamily="49" charset="-128"/>
                    <a:cs typeface="Times New Roman" panose="02020603050405020304" pitchFamily="18" charset="0"/>
                  </a:rPr>
                  <a:t>既存改札口位置</a:t>
                </a:r>
                <a:endParaRPr kumimoji="1" lang="ja-JP" altLang="en-US" sz="1200" b="1" kern="100" dirty="0">
                  <a:latin typeface="游明朝" panose="02020400000000000000" pitchFamily="18" charset="-128"/>
                  <a:ea typeface="游明朝" panose="02020400000000000000" pitchFamily="18" charset="-128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3BF4B908-169C-4FAA-882E-E979CE35A269}"/>
                </a:ext>
              </a:extLst>
            </p:cNvPr>
            <p:cNvSpPr/>
            <p:nvPr/>
          </p:nvSpPr>
          <p:spPr>
            <a:xfrm rot="2028290">
              <a:off x="9489728" y="3560116"/>
              <a:ext cx="770670" cy="352573"/>
            </a:xfrm>
            <a:prstGeom prst="rect">
              <a:avLst/>
            </a:prstGeom>
            <a:solidFill>
              <a:srgbClr val="FF0000"/>
            </a:solidFill>
            <a:ln w="38100"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88" name="楕円 87">
              <a:extLst>
                <a:ext uri="{FF2B5EF4-FFF2-40B4-BE49-F238E27FC236}">
                  <a16:creationId xmlns:a16="http://schemas.microsoft.com/office/drawing/2014/main" id="{E7F63689-688F-4C1D-925F-7072ECB635B0}"/>
                </a:ext>
              </a:extLst>
            </p:cNvPr>
            <p:cNvSpPr/>
            <p:nvPr/>
          </p:nvSpPr>
          <p:spPr>
            <a:xfrm rot="2040574">
              <a:off x="9268477" y="3831367"/>
              <a:ext cx="871144" cy="351893"/>
            </a:xfrm>
            <a:prstGeom prst="ellipse">
              <a:avLst/>
            </a:prstGeom>
            <a:solidFill>
              <a:srgbClr val="FF0000">
                <a:alpha val="70000"/>
              </a:srgb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defTabSz="914400" fontAlgn="base">
                <a:spcBef>
                  <a:spcPct val="0"/>
                </a:spcBef>
                <a:spcAft>
                  <a:spcPct val="0"/>
                </a:spcAft>
              </a:pPr>
              <a:endParaRPr kumimoji="1" lang="ja-JP" altLang="en-US">
                <a:solidFill>
                  <a:prstClr val="white"/>
                </a:solidFill>
                <a:latin typeface="Calibri"/>
                <a:ea typeface="ＭＳ Ｐゴシック" panose="020B0600070205080204" pitchFamily="50" charset="-128"/>
              </a:endParaRPr>
            </a:p>
          </p:txBody>
        </p:sp>
        <p:sp>
          <p:nvSpPr>
            <p:cNvPr id="89" name="テキスト ボックス 16">
              <a:extLst>
                <a:ext uri="{FF2B5EF4-FFF2-40B4-BE49-F238E27FC236}">
                  <a16:creationId xmlns:a16="http://schemas.microsoft.com/office/drawing/2014/main" id="{3B63E7C8-9CBB-4CEB-9BEB-1CDD40924A9E}"/>
                </a:ext>
              </a:extLst>
            </p:cNvPr>
            <p:cNvSpPr txBox="1"/>
            <p:nvPr/>
          </p:nvSpPr>
          <p:spPr>
            <a:xfrm>
              <a:off x="7305144" y="4069202"/>
              <a:ext cx="2805882" cy="233397"/>
            </a:xfrm>
            <a:prstGeom prst="rect">
              <a:avLst/>
            </a:prstGeom>
            <a:noFill/>
            <a:ln>
              <a:noFill/>
            </a:ln>
          </p:spPr>
          <p:txBody>
            <a:bodyPr rot="0" spcFirstLastPara="0" vert="horz" wrap="square" lIns="74295" tIns="8890" rIns="74295" bIns="8890" numCol="1" spcCol="0" rtlCol="0" fromWordArt="0" anchor="t" anchorCtr="0" forceAA="0" compatLnSpc="1">
              <a:prstTxWarp prst="textNoShape">
                <a:avLst/>
              </a:prstTxWarp>
              <a:spAutoFit/>
            </a:bodyPr>
            <a:lstStyle/>
            <a:p>
              <a:pPr algn="ctr" defTabSz="914400" fontAlgn="base">
                <a:spcBef>
                  <a:spcPct val="0"/>
                </a:spcBef>
              </a:pPr>
              <a:r>
                <a:rPr kumimoji="1" lang="ja-JP" altLang="en-US" sz="1400" b="1" kern="100" dirty="0">
                  <a:solidFill>
                    <a:srgbClr val="FF0000"/>
                  </a:solidFill>
                  <a:latin typeface="游明朝" panose="02020400000000000000" pitchFamily="18" charset="-128"/>
                  <a:ea typeface="ＭＳ ゴシック" panose="020B0609070205080204" pitchFamily="49" charset="-128"/>
                  <a:cs typeface="Times New Roman" panose="02020603050405020304" pitchFamily="18" charset="0"/>
                </a:rPr>
                <a:t>バス停整備箇所</a:t>
              </a:r>
              <a:endParaRPr kumimoji="1" lang="ja-JP" altLang="en-US" sz="1200" b="1" kern="100" dirty="0">
                <a:solidFill>
                  <a:prstClr val="black"/>
                </a:solidFill>
                <a:latin typeface="游明朝" panose="02020400000000000000" pitchFamily="18" charset="-128"/>
                <a:ea typeface="游明朝" panose="02020400000000000000" pitchFamily="18" charset="-128"/>
                <a:cs typeface="Times New Roman" panose="02020603050405020304" pitchFamily="18" charset="0"/>
              </a:endParaRPr>
            </a:p>
          </p:txBody>
        </p:sp>
      </p:grpSp>
      <p:grpSp>
        <p:nvGrpSpPr>
          <p:cNvPr id="51" name="グループ化 50">
            <a:extLst>
              <a:ext uri="{FF2B5EF4-FFF2-40B4-BE49-F238E27FC236}">
                <a16:creationId xmlns:a16="http://schemas.microsoft.com/office/drawing/2014/main" id="{0E5E19BB-5A15-4D59-BCF7-B35FF3FBC43E}"/>
              </a:ext>
            </a:extLst>
          </p:cNvPr>
          <p:cNvGrpSpPr/>
          <p:nvPr/>
        </p:nvGrpSpPr>
        <p:grpSpPr>
          <a:xfrm>
            <a:off x="-90288" y="122823"/>
            <a:ext cx="5500173" cy="3378243"/>
            <a:chOff x="4488955" y="1962585"/>
            <a:chExt cx="5248731" cy="2958379"/>
          </a:xfrm>
        </p:grpSpPr>
        <p:grpSp>
          <p:nvGrpSpPr>
            <p:cNvPr id="52" name="グループ化 51">
              <a:extLst>
                <a:ext uri="{FF2B5EF4-FFF2-40B4-BE49-F238E27FC236}">
                  <a16:creationId xmlns:a16="http://schemas.microsoft.com/office/drawing/2014/main" id="{9FA8A900-879A-4E82-B291-86B7A43CFD62}"/>
                </a:ext>
              </a:extLst>
            </p:cNvPr>
            <p:cNvGrpSpPr/>
            <p:nvPr/>
          </p:nvGrpSpPr>
          <p:grpSpPr>
            <a:xfrm>
              <a:off x="4955570" y="1962585"/>
              <a:ext cx="4222105" cy="2531078"/>
              <a:chOff x="4957178" y="3303641"/>
              <a:chExt cx="4703179" cy="2851066"/>
            </a:xfrm>
          </p:grpSpPr>
          <p:pic>
            <p:nvPicPr>
              <p:cNvPr id="54" name="図 53" descr="C:\Users\asahi-t\OneDrive - 東日本旅客鉄道株式会社\千葉チームｼｮｰﾄｶｯﾄ\29_海浜幕張駅高架下開発･新改札\仮置き\旭作成資料保存先\202303\海浜幕張駅_外観_DAY230309.jpg">
                <a:extLst>
                  <a:ext uri="{FF2B5EF4-FFF2-40B4-BE49-F238E27FC236}">
                    <a16:creationId xmlns:a16="http://schemas.microsoft.com/office/drawing/2014/main" id="{C4CACECD-FB06-4D5B-95E9-D4A6DE53AC76}"/>
                  </a:ext>
                </a:extLst>
              </p:cNvPr>
              <p:cNvPicPr/>
              <p:nvPr/>
            </p:nvPicPr>
            <p:blipFill rotWithShape="1">
              <a:blip r:embed="rId5" cstate="print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 r="5487"/>
              <a:stretch/>
            </p:blipFill>
            <p:spPr bwMode="auto">
              <a:xfrm>
                <a:off x="4971670" y="3304413"/>
                <a:ext cx="4688687" cy="2846829"/>
              </a:xfrm>
              <a:prstGeom prst="rect">
                <a:avLst/>
              </a:prstGeom>
              <a:noFill/>
              <a:ln>
                <a:noFill/>
              </a:ln>
              <a:extLst>
                <a:ext uri="{53640926-AAD7-44D8-BBD7-CCE9431645EC}">
                  <a14:shadowObscured xmlns:a14="http://schemas.microsoft.com/office/drawing/2010/main"/>
                </a:ext>
              </a:extLst>
            </p:spPr>
          </p:pic>
          <p:sp>
            <p:nvSpPr>
              <p:cNvPr id="55" name="正方形/長方形 54">
                <a:extLst>
                  <a:ext uri="{FF2B5EF4-FFF2-40B4-BE49-F238E27FC236}">
                    <a16:creationId xmlns:a16="http://schemas.microsoft.com/office/drawing/2014/main" id="{8107EC92-76DE-48C6-9D68-5D25666B2F4C}"/>
                  </a:ext>
                </a:extLst>
              </p:cNvPr>
              <p:cNvSpPr/>
              <p:nvPr/>
            </p:nvSpPr>
            <p:spPr>
              <a:xfrm>
                <a:off x="4957178" y="3303641"/>
                <a:ext cx="4688687" cy="2851066"/>
              </a:xfrm>
              <a:prstGeom prst="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  <p:sp>
          <p:nvSpPr>
            <p:cNvPr id="53" name="角丸四角形 47">
              <a:extLst>
                <a:ext uri="{FF2B5EF4-FFF2-40B4-BE49-F238E27FC236}">
                  <a16:creationId xmlns:a16="http://schemas.microsoft.com/office/drawing/2014/main" id="{CA4CFB2C-F394-476D-A372-F6DF409F94C1}"/>
                </a:ext>
              </a:extLst>
            </p:cNvPr>
            <p:cNvSpPr/>
            <p:nvPr/>
          </p:nvSpPr>
          <p:spPr>
            <a:xfrm>
              <a:off x="4488955" y="4577253"/>
              <a:ext cx="5248731" cy="343711"/>
            </a:xfrm>
            <a:prstGeom prst="round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lIns="91431" tIns="45715" rIns="91431" bIns="45715" rtlCol="0" anchor="t">
              <a:normAutofit fontScale="92500" lnSpcReduction="10000"/>
            </a:bodyPr>
            <a:lstStyle/>
            <a:p>
              <a:pPr algn="ctr" defTabSz="914400" fontAlgn="base">
                <a:spcBef>
                  <a:spcPct val="0"/>
                </a:spcBef>
                <a:spcAft>
                  <a:spcPct val="0"/>
                </a:spcAft>
              </a:pPr>
              <a:r>
                <a:rPr kumimoji="1" lang="ja-JP" altLang="en-US" sz="2000" b="1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海浜幕張駅新改札口</a:t>
              </a:r>
              <a:r>
                <a:rPr kumimoji="1" lang="en-US" altLang="ja-JP" sz="2000" b="1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(</a:t>
              </a:r>
              <a:r>
                <a:rPr kumimoji="1" lang="ja-JP" altLang="en-US" sz="2000" b="1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海側</a:t>
              </a:r>
              <a:r>
                <a:rPr kumimoji="1" lang="en-US" altLang="ja-JP" sz="2000" b="1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)</a:t>
              </a:r>
              <a:r>
                <a:rPr kumimoji="1" lang="ja-JP" altLang="en-US" sz="2000" b="1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rPr>
                <a:t>外観イメージ</a:t>
              </a:r>
              <a:endParaRPr kumimoji="1" lang="en-US" altLang="ja-JP" sz="2000" b="1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endParaRPr>
            </a:p>
          </p:txBody>
        </p:sp>
      </p:grpSp>
      <p:sp>
        <p:nvSpPr>
          <p:cNvPr id="93" name="Rectangle 14">
            <a:extLst>
              <a:ext uri="{FF2B5EF4-FFF2-40B4-BE49-F238E27FC236}">
                <a16:creationId xmlns:a16="http://schemas.microsoft.com/office/drawing/2014/main" id="{B1CC1167-5E31-41C0-8E2B-6FF4A4B8D36E}"/>
              </a:ext>
            </a:extLst>
          </p:cNvPr>
          <p:cNvSpPr>
            <a:spLocks noChangeArrowheads="1"/>
          </p:cNvSpPr>
          <p:nvPr/>
        </p:nvSpPr>
        <p:spPr bwMode="auto">
          <a:xfrm rot="21392793">
            <a:off x="6006743" y="6011657"/>
            <a:ext cx="1196475" cy="2430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29361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b="1" dirty="0">
                <a:latin typeface="Yu Gothic UI" panose="020B0500000000000000" pitchFamily="50" charset="-128"/>
                <a:ea typeface="Yu Gothic UI" panose="020B0500000000000000" pitchFamily="50" charset="-128"/>
                <a:cs typeface="ＭＳ Ｐゴシック" pitchFamily="50" charset="-128"/>
              </a:rPr>
              <a:t>幕張豊砂駅</a:t>
            </a:r>
            <a:endParaRPr kumimoji="1" lang="ja-JP" altLang="ja-JP" sz="3200" b="1" dirty="0">
              <a:latin typeface="Yu Gothic UI" panose="020B0500000000000000" pitchFamily="50" charset="-128"/>
              <a:ea typeface="Yu Gothic UI" panose="020B0500000000000000" pitchFamily="50" charset="-128"/>
              <a:cs typeface="ＭＳ Ｐゴシック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6FF7047C-F96D-4EB0-837E-ED8C2E99F348}"/>
              </a:ext>
            </a:extLst>
          </p:cNvPr>
          <p:cNvSpPr txBox="1"/>
          <p:nvPr/>
        </p:nvSpPr>
        <p:spPr>
          <a:xfrm>
            <a:off x="8984387" y="61461"/>
            <a:ext cx="10176815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海浜幕張駅新改札口　</a:t>
            </a:r>
            <a:endParaRPr kumimoji="1" lang="en-US" altLang="ja-JP" sz="5400" dirty="0">
              <a:latin typeface="BIZ UDゴシック" panose="020B0400000000000000" pitchFamily="49" charset="-128"/>
              <a:ea typeface="BIZ UDゴシック" panose="020B0400000000000000" pitchFamily="49" charset="-128"/>
            </a:endParaRPr>
          </a:p>
          <a:p>
            <a:r>
              <a:rPr kumimoji="1" lang="ja-JP" altLang="en-US" sz="5400" dirty="0">
                <a:latin typeface="BIZ UDゴシック" panose="020B0400000000000000" pitchFamily="49" charset="-128"/>
                <a:ea typeface="BIZ UDゴシック" panose="020B0400000000000000" pitchFamily="49" charset="-128"/>
              </a:rPr>
              <a:t>　及びバス停留所整備</a:t>
            </a: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5E81C86A-7BBE-4A89-B169-23358CE9457B}"/>
              </a:ext>
            </a:extLst>
          </p:cNvPr>
          <p:cNvGrpSpPr/>
          <p:nvPr/>
        </p:nvGrpSpPr>
        <p:grpSpPr>
          <a:xfrm>
            <a:off x="474588" y="4287072"/>
            <a:ext cx="12163506" cy="6300733"/>
            <a:chOff x="228456" y="6662266"/>
            <a:chExt cx="10091725" cy="4280880"/>
          </a:xfrm>
        </p:grpSpPr>
        <p:grpSp>
          <p:nvGrpSpPr>
            <p:cNvPr id="13" name="グループ化 12">
              <a:extLst>
                <a:ext uri="{FF2B5EF4-FFF2-40B4-BE49-F238E27FC236}">
                  <a16:creationId xmlns:a16="http://schemas.microsoft.com/office/drawing/2014/main" id="{DE82675F-3EB7-458B-8B64-AA17ADA3568A}"/>
                </a:ext>
              </a:extLst>
            </p:cNvPr>
            <p:cNvGrpSpPr/>
            <p:nvPr/>
          </p:nvGrpSpPr>
          <p:grpSpPr>
            <a:xfrm>
              <a:off x="228456" y="6662266"/>
              <a:ext cx="10091725" cy="4280880"/>
              <a:chOff x="609599" y="6662266"/>
              <a:chExt cx="9710582" cy="3978590"/>
            </a:xfrm>
          </p:grpSpPr>
          <p:grpSp>
            <p:nvGrpSpPr>
              <p:cNvPr id="12" name="グループ化 11">
                <a:extLst>
                  <a:ext uri="{FF2B5EF4-FFF2-40B4-BE49-F238E27FC236}">
                    <a16:creationId xmlns:a16="http://schemas.microsoft.com/office/drawing/2014/main" id="{70D29CD4-0A0A-4284-9024-823A4CF0C60D}"/>
                  </a:ext>
                </a:extLst>
              </p:cNvPr>
              <p:cNvGrpSpPr/>
              <p:nvPr/>
            </p:nvGrpSpPr>
            <p:grpSpPr>
              <a:xfrm>
                <a:off x="609599" y="6662266"/>
                <a:ext cx="9710582" cy="3394245"/>
                <a:chOff x="895521" y="2092155"/>
                <a:chExt cx="9144001" cy="3394245"/>
              </a:xfrm>
            </p:grpSpPr>
            <p:grpSp>
              <p:nvGrpSpPr>
                <p:cNvPr id="56" name="グループ化 55">
                  <a:extLst>
                    <a:ext uri="{FF2B5EF4-FFF2-40B4-BE49-F238E27FC236}">
                      <a16:creationId xmlns:a16="http://schemas.microsoft.com/office/drawing/2014/main" id="{3829AB67-51A2-438B-A69A-C726672FA9EE}"/>
                    </a:ext>
                  </a:extLst>
                </p:cNvPr>
                <p:cNvGrpSpPr/>
                <p:nvPr/>
              </p:nvGrpSpPr>
              <p:grpSpPr>
                <a:xfrm>
                  <a:off x="895521" y="2092155"/>
                  <a:ext cx="9144000" cy="3394245"/>
                  <a:chOff x="3574366" y="4607755"/>
                  <a:chExt cx="6172200" cy="1733550"/>
                </a:xfrm>
              </p:grpSpPr>
              <p:pic>
                <p:nvPicPr>
                  <p:cNvPr id="57" name="図 56">
                    <a:extLst>
                      <a:ext uri="{FF2B5EF4-FFF2-40B4-BE49-F238E27FC236}">
                        <a16:creationId xmlns:a16="http://schemas.microsoft.com/office/drawing/2014/main" id="{BAF7F94F-683C-4D0A-8450-96A867AB719F}"/>
                      </a:ext>
                    </a:extLst>
                  </p:cNvPr>
                  <p:cNvPicPr>
                    <a:picLocks noChangeAspect="1"/>
                  </p:cNvPicPr>
                  <p:nvPr/>
                </p:nvPicPr>
                <p:blipFill>
                  <a:blip r:embed="rId6"/>
                  <a:stretch>
                    <a:fillRect/>
                  </a:stretch>
                </p:blipFill>
                <p:spPr>
                  <a:xfrm>
                    <a:off x="3574366" y="4607755"/>
                    <a:ext cx="6172200" cy="1733550"/>
                  </a:xfrm>
                  <a:prstGeom prst="rect">
                    <a:avLst/>
                  </a:prstGeom>
                </p:spPr>
              </p:pic>
              <p:sp>
                <p:nvSpPr>
                  <p:cNvPr id="61" name="フリーフォーム: 図形 60">
                    <a:extLst>
                      <a:ext uri="{FF2B5EF4-FFF2-40B4-BE49-F238E27FC236}">
                        <a16:creationId xmlns:a16="http://schemas.microsoft.com/office/drawing/2014/main" id="{A1D1A6E5-58B6-4619-8C75-9C9A69F9ED5A}"/>
                      </a:ext>
                    </a:extLst>
                  </p:cNvPr>
                  <p:cNvSpPr/>
                  <p:nvPr/>
                </p:nvSpPr>
                <p:spPr>
                  <a:xfrm>
                    <a:off x="4070818" y="5503308"/>
                    <a:ext cx="4940300" cy="406400"/>
                  </a:xfrm>
                  <a:custGeom>
                    <a:avLst/>
                    <a:gdLst>
                      <a:gd name="connsiteX0" fmla="*/ 0 w 4940300"/>
                      <a:gd name="connsiteY0" fmla="*/ 0 h 406400"/>
                      <a:gd name="connsiteX1" fmla="*/ 76200 w 4940300"/>
                      <a:gd name="connsiteY1" fmla="*/ 146050 h 406400"/>
                      <a:gd name="connsiteX2" fmla="*/ 152400 w 4940300"/>
                      <a:gd name="connsiteY2" fmla="*/ 241300 h 406400"/>
                      <a:gd name="connsiteX3" fmla="*/ 330200 w 4940300"/>
                      <a:gd name="connsiteY3" fmla="*/ 298450 h 406400"/>
                      <a:gd name="connsiteX4" fmla="*/ 476250 w 4940300"/>
                      <a:gd name="connsiteY4" fmla="*/ 292100 h 406400"/>
                      <a:gd name="connsiteX5" fmla="*/ 641350 w 4940300"/>
                      <a:gd name="connsiteY5" fmla="*/ 292100 h 406400"/>
                      <a:gd name="connsiteX6" fmla="*/ 1327150 w 4940300"/>
                      <a:gd name="connsiteY6" fmla="*/ 196850 h 406400"/>
                      <a:gd name="connsiteX7" fmla="*/ 1403350 w 4940300"/>
                      <a:gd name="connsiteY7" fmla="*/ 196850 h 406400"/>
                      <a:gd name="connsiteX8" fmla="*/ 1670050 w 4940300"/>
                      <a:gd name="connsiteY8" fmla="*/ 292100 h 406400"/>
                      <a:gd name="connsiteX9" fmla="*/ 1758950 w 4940300"/>
                      <a:gd name="connsiteY9" fmla="*/ 292100 h 406400"/>
                      <a:gd name="connsiteX10" fmla="*/ 2349500 w 4940300"/>
                      <a:gd name="connsiteY10" fmla="*/ 203200 h 406400"/>
                      <a:gd name="connsiteX11" fmla="*/ 2432050 w 4940300"/>
                      <a:gd name="connsiteY11" fmla="*/ 203200 h 406400"/>
                      <a:gd name="connsiteX12" fmla="*/ 2755900 w 4940300"/>
                      <a:gd name="connsiteY12" fmla="*/ 292100 h 406400"/>
                      <a:gd name="connsiteX13" fmla="*/ 2838450 w 4940300"/>
                      <a:gd name="connsiteY13" fmla="*/ 285750 h 406400"/>
                      <a:gd name="connsiteX14" fmla="*/ 3416300 w 4940300"/>
                      <a:gd name="connsiteY14" fmla="*/ 203200 h 406400"/>
                      <a:gd name="connsiteX15" fmla="*/ 3511550 w 4940300"/>
                      <a:gd name="connsiteY15" fmla="*/ 203200 h 406400"/>
                      <a:gd name="connsiteX16" fmla="*/ 4044950 w 4940300"/>
                      <a:gd name="connsiteY16" fmla="*/ 374650 h 406400"/>
                      <a:gd name="connsiteX17" fmla="*/ 4159250 w 4940300"/>
                      <a:gd name="connsiteY17" fmla="*/ 400050 h 406400"/>
                      <a:gd name="connsiteX18" fmla="*/ 4546600 w 4940300"/>
                      <a:gd name="connsiteY18" fmla="*/ 406400 h 406400"/>
                      <a:gd name="connsiteX19" fmla="*/ 4813300 w 4940300"/>
                      <a:gd name="connsiteY19" fmla="*/ 342900 h 406400"/>
                      <a:gd name="connsiteX20" fmla="*/ 4940300 w 4940300"/>
                      <a:gd name="connsiteY20" fmla="*/ 241300 h 406400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</a:cxnLst>
                    <a:rect l="l" t="t" r="r" b="b"/>
                    <a:pathLst>
                      <a:path w="4940300" h="406400">
                        <a:moveTo>
                          <a:pt x="0" y="0"/>
                        </a:moveTo>
                        <a:lnTo>
                          <a:pt x="76200" y="146050"/>
                        </a:lnTo>
                        <a:lnTo>
                          <a:pt x="152400" y="241300"/>
                        </a:lnTo>
                        <a:lnTo>
                          <a:pt x="330200" y="298450"/>
                        </a:lnTo>
                        <a:lnTo>
                          <a:pt x="476250" y="292100"/>
                        </a:lnTo>
                        <a:lnTo>
                          <a:pt x="641350" y="292100"/>
                        </a:lnTo>
                        <a:lnTo>
                          <a:pt x="1327150" y="196850"/>
                        </a:lnTo>
                        <a:lnTo>
                          <a:pt x="1403350" y="196850"/>
                        </a:lnTo>
                        <a:lnTo>
                          <a:pt x="1670050" y="292100"/>
                        </a:lnTo>
                        <a:lnTo>
                          <a:pt x="1758950" y="292100"/>
                        </a:lnTo>
                        <a:lnTo>
                          <a:pt x="2349500" y="203200"/>
                        </a:lnTo>
                        <a:lnTo>
                          <a:pt x="2432050" y="203200"/>
                        </a:lnTo>
                        <a:lnTo>
                          <a:pt x="2755900" y="292100"/>
                        </a:lnTo>
                        <a:lnTo>
                          <a:pt x="2838450" y="285750"/>
                        </a:lnTo>
                        <a:lnTo>
                          <a:pt x="3416300" y="203200"/>
                        </a:lnTo>
                        <a:lnTo>
                          <a:pt x="3511550" y="203200"/>
                        </a:lnTo>
                        <a:lnTo>
                          <a:pt x="4044950" y="374650"/>
                        </a:lnTo>
                        <a:lnTo>
                          <a:pt x="4159250" y="400050"/>
                        </a:lnTo>
                        <a:lnTo>
                          <a:pt x="4546600" y="406400"/>
                        </a:lnTo>
                        <a:lnTo>
                          <a:pt x="4813300" y="342900"/>
                        </a:lnTo>
                        <a:lnTo>
                          <a:pt x="4940300" y="241300"/>
                        </a:lnTo>
                      </a:path>
                    </a:pathLst>
                  </a:custGeom>
                  <a:noFill/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kumimoji="1" lang="ja-JP" altLang="en-US"/>
                  </a:p>
                </p:txBody>
              </p:sp>
            </p:grpSp>
            <p:sp>
              <p:nvSpPr>
                <p:cNvPr id="11" name="正方形/長方形 10">
                  <a:extLst>
                    <a:ext uri="{FF2B5EF4-FFF2-40B4-BE49-F238E27FC236}">
                      <a16:creationId xmlns:a16="http://schemas.microsoft.com/office/drawing/2014/main" id="{C416E9AB-E51A-47C7-8A63-F382096FABF6}"/>
                    </a:ext>
                  </a:extLst>
                </p:cNvPr>
                <p:cNvSpPr/>
                <p:nvPr/>
              </p:nvSpPr>
              <p:spPr>
                <a:xfrm>
                  <a:off x="895522" y="2092155"/>
                  <a:ext cx="9144000" cy="3394245"/>
                </a:xfrm>
                <a:prstGeom prst="rect">
                  <a:avLst/>
                </a:prstGeom>
                <a:noFill/>
                <a:ln w="38100">
                  <a:solidFill>
                    <a:schemeClr val="tx1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kumimoji="1" lang="ja-JP" altLang="en-US"/>
                </a:p>
              </p:txBody>
            </p:sp>
          </p:grpSp>
          <p:sp>
            <p:nvSpPr>
              <p:cNvPr id="85" name="角丸四角形 47">
                <a:extLst>
                  <a:ext uri="{FF2B5EF4-FFF2-40B4-BE49-F238E27FC236}">
                    <a16:creationId xmlns:a16="http://schemas.microsoft.com/office/drawing/2014/main" id="{84B52083-B3B0-4BBE-964A-7551F408096E}"/>
                  </a:ext>
                </a:extLst>
              </p:cNvPr>
              <p:cNvSpPr/>
              <p:nvPr/>
            </p:nvSpPr>
            <p:spPr>
              <a:xfrm>
                <a:off x="2337185" y="10095204"/>
                <a:ext cx="6248575" cy="545652"/>
              </a:xfrm>
              <a:prstGeom prst="round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lIns="91431" tIns="45715" rIns="91431" bIns="45715" rtlCol="0" anchor="t">
                <a:noAutofit/>
              </a:bodyPr>
              <a:lstStyle/>
              <a:p>
                <a:pPr algn="ctr" defTabSz="914400" fontAlgn="base">
                  <a:spcBef>
                    <a:spcPct val="0"/>
                  </a:spcBef>
                  <a:spcAft>
                    <a:spcPct val="0"/>
                  </a:spcAft>
                </a:pPr>
                <a:r>
                  <a:rPr kumimoji="1" lang="ja-JP" altLang="en-US" sz="2000" b="1" dirty="0">
                    <a:solidFill>
                      <a:prstClr val="black"/>
                    </a:solidFill>
                    <a:latin typeface="ＭＳ Ｐゴシック" panose="020B0600070205080204" pitchFamily="50" charset="-128"/>
                    <a:ea typeface="ＭＳ Ｐゴシック" panose="020B0600070205080204" pitchFamily="50" charset="-128"/>
                  </a:rPr>
                  <a:t>海浜幕張駅新改札口前 バス停整備工事平面図</a:t>
                </a:r>
                <a:endParaRPr kumimoji="1" lang="en-US" altLang="ja-JP" sz="2000" b="1" dirty="0">
                  <a:solidFill>
                    <a:prstClr val="black"/>
                  </a:solidFill>
                  <a:latin typeface="ＭＳ Ｐゴシック" panose="020B0600070205080204" pitchFamily="50" charset="-128"/>
                  <a:ea typeface="ＭＳ Ｐゴシック" panose="020B0600070205080204" pitchFamily="50" charset="-128"/>
                </a:endParaRPr>
              </a:p>
            </p:txBody>
          </p:sp>
        </p:grpSp>
        <p:sp>
          <p:nvSpPr>
            <p:cNvPr id="17" name="フリーフォーム: 図形 16">
              <a:extLst>
                <a:ext uri="{FF2B5EF4-FFF2-40B4-BE49-F238E27FC236}">
                  <a16:creationId xmlns:a16="http://schemas.microsoft.com/office/drawing/2014/main" id="{397BD28E-6184-46A0-82D3-48D5D79CDC5F}"/>
                </a:ext>
              </a:extLst>
            </p:cNvPr>
            <p:cNvSpPr/>
            <p:nvPr/>
          </p:nvSpPr>
          <p:spPr>
            <a:xfrm>
              <a:off x="2095500" y="8420100"/>
              <a:ext cx="5791200" cy="906780"/>
            </a:xfrm>
            <a:custGeom>
              <a:avLst/>
              <a:gdLst>
                <a:gd name="connsiteX0" fmla="*/ 0 w 5791200"/>
                <a:gd name="connsiteY0" fmla="*/ 220980 h 906780"/>
                <a:gd name="connsiteX1" fmla="*/ 99060 w 5791200"/>
                <a:gd name="connsiteY1" fmla="*/ 708660 h 906780"/>
                <a:gd name="connsiteX2" fmla="*/ 1120140 w 5791200"/>
                <a:gd name="connsiteY2" fmla="*/ 518160 h 906780"/>
                <a:gd name="connsiteX3" fmla="*/ 1226820 w 5791200"/>
                <a:gd name="connsiteY3" fmla="*/ 518160 h 906780"/>
                <a:gd name="connsiteX4" fmla="*/ 1661160 w 5791200"/>
                <a:gd name="connsiteY4" fmla="*/ 716280 h 906780"/>
                <a:gd name="connsiteX5" fmla="*/ 1821180 w 5791200"/>
                <a:gd name="connsiteY5" fmla="*/ 723900 h 906780"/>
                <a:gd name="connsiteX6" fmla="*/ 2766060 w 5791200"/>
                <a:gd name="connsiteY6" fmla="*/ 541020 h 906780"/>
                <a:gd name="connsiteX7" fmla="*/ 2903220 w 5791200"/>
                <a:gd name="connsiteY7" fmla="*/ 541020 h 906780"/>
                <a:gd name="connsiteX8" fmla="*/ 3459480 w 5791200"/>
                <a:gd name="connsiteY8" fmla="*/ 731520 h 906780"/>
                <a:gd name="connsiteX9" fmla="*/ 4549140 w 5791200"/>
                <a:gd name="connsiteY9" fmla="*/ 533400 h 906780"/>
                <a:gd name="connsiteX10" fmla="*/ 4686300 w 5791200"/>
                <a:gd name="connsiteY10" fmla="*/ 533400 h 906780"/>
                <a:gd name="connsiteX11" fmla="*/ 5257800 w 5791200"/>
                <a:gd name="connsiteY11" fmla="*/ 754380 h 906780"/>
                <a:gd name="connsiteX12" fmla="*/ 5394960 w 5791200"/>
                <a:gd name="connsiteY12" fmla="*/ 822960 h 906780"/>
                <a:gd name="connsiteX13" fmla="*/ 5600700 w 5791200"/>
                <a:gd name="connsiteY13" fmla="*/ 906780 h 906780"/>
                <a:gd name="connsiteX14" fmla="*/ 5791200 w 5791200"/>
                <a:gd name="connsiteY14" fmla="*/ 251460 h 906780"/>
                <a:gd name="connsiteX15" fmla="*/ 5791200 w 5791200"/>
                <a:gd name="connsiteY15" fmla="*/ 251460 h 906780"/>
                <a:gd name="connsiteX16" fmla="*/ 5577840 w 5791200"/>
                <a:gd name="connsiteY16" fmla="*/ 259080 h 906780"/>
                <a:gd name="connsiteX17" fmla="*/ 5676900 w 5791200"/>
                <a:gd name="connsiteY17" fmla="*/ 30480 h 906780"/>
                <a:gd name="connsiteX18" fmla="*/ 5265420 w 5791200"/>
                <a:gd name="connsiteY18" fmla="*/ 38100 h 906780"/>
                <a:gd name="connsiteX19" fmla="*/ 5219700 w 5791200"/>
                <a:gd name="connsiteY19" fmla="*/ 259080 h 906780"/>
                <a:gd name="connsiteX20" fmla="*/ 4450080 w 5791200"/>
                <a:gd name="connsiteY20" fmla="*/ 266700 h 906780"/>
                <a:gd name="connsiteX21" fmla="*/ 4351020 w 5791200"/>
                <a:gd name="connsiteY21" fmla="*/ 38100 h 906780"/>
                <a:gd name="connsiteX22" fmla="*/ 4015740 w 5791200"/>
                <a:gd name="connsiteY22" fmla="*/ 30480 h 906780"/>
                <a:gd name="connsiteX23" fmla="*/ 4091940 w 5791200"/>
                <a:gd name="connsiteY23" fmla="*/ 251460 h 906780"/>
                <a:gd name="connsiteX24" fmla="*/ 1531620 w 5791200"/>
                <a:gd name="connsiteY24" fmla="*/ 259080 h 906780"/>
                <a:gd name="connsiteX25" fmla="*/ 1592580 w 5791200"/>
                <a:gd name="connsiteY25" fmla="*/ 15240 h 906780"/>
                <a:gd name="connsiteX26" fmla="*/ 1188720 w 5791200"/>
                <a:gd name="connsiteY26" fmla="*/ 0 h 906780"/>
                <a:gd name="connsiteX27" fmla="*/ 1135380 w 5791200"/>
                <a:gd name="connsiteY27" fmla="*/ 251460 h 906780"/>
                <a:gd name="connsiteX28" fmla="*/ 0 w 5791200"/>
                <a:gd name="connsiteY28" fmla="*/ 220980 h 9067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</a:cxnLst>
              <a:rect l="l" t="t" r="r" b="b"/>
              <a:pathLst>
                <a:path w="5791200" h="906780">
                  <a:moveTo>
                    <a:pt x="0" y="220980"/>
                  </a:moveTo>
                  <a:lnTo>
                    <a:pt x="99060" y="708660"/>
                  </a:lnTo>
                  <a:lnTo>
                    <a:pt x="1120140" y="518160"/>
                  </a:lnTo>
                  <a:lnTo>
                    <a:pt x="1226820" y="518160"/>
                  </a:lnTo>
                  <a:lnTo>
                    <a:pt x="1661160" y="716280"/>
                  </a:lnTo>
                  <a:lnTo>
                    <a:pt x="1821180" y="723900"/>
                  </a:lnTo>
                  <a:lnTo>
                    <a:pt x="2766060" y="541020"/>
                  </a:lnTo>
                  <a:lnTo>
                    <a:pt x="2903220" y="541020"/>
                  </a:lnTo>
                  <a:lnTo>
                    <a:pt x="3459480" y="731520"/>
                  </a:lnTo>
                  <a:lnTo>
                    <a:pt x="4549140" y="533400"/>
                  </a:lnTo>
                  <a:lnTo>
                    <a:pt x="4686300" y="533400"/>
                  </a:lnTo>
                  <a:lnTo>
                    <a:pt x="5257800" y="754380"/>
                  </a:lnTo>
                  <a:lnTo>
                    <a:pt x="5394960" y="822960"/>
                  </a:lnTo>
                  <a:lnTo>
                    <a:pt x="5600700" y="906780"/>
                  </a:lnTo>
                  <a:lnTo>
                    <a:pt x="5791200" y="251460"/>
                  </a:lnTo>
                  <a:lnTo>
                    <a:pt x="5791200" y="251460"/>
                  </a:lnTo>
                  <a:lnTo>
                    <a:pt x="5577840" y="259080"/>
                  </a:lnTo>
                  <a:lnTo>
                    <a:pt x="5676900" y="30480"/>
                  </a:lnTo>
                  <a:lnTo>
                    <a:pt x="5265420" y="38100"/>
                  </a:lnTo>
                  <a:lnTo>
                    <a:pt x="5219700" y="259080"/>
                  </a:lnTo>
                  <a:lnTo>
                    <a:pt x="4450080" y="266700"/>
                  </a:lnTo>
                  <a:lnTo>
                    <a:pt x="4351020" y="38100"/>
                  </a:lnTo>
                  <a:lnTo>
                    <a:pt x="4015740" y="30480"/>
                  </a:lnTo>
                  <a:lnTo>
                    <a:pt x="4091940" y="251460"/>
                  </a:lnTo>
                  <a:lnTo>
                    <a:pt x="1531620" y="259080"/>
                  </a:lnTo>
                  <a:lnTo>
                    <a:pt x="1592580" y="15240"/>
                  </a:lnTo>
                  <a:lnTo>
                    <a:pt x="1188720" y="0"/>
                  </a:lnTo>
                  <a:lnTo>
                    <a:pt x="1135380" y="251460"/>
                  </a:lnTo>
                  <a:lnTo>
                    <a:pt x="0" y="220980"/>
                  </a:lnTo>
                  <a:close/>
                </a:path>
              </a:pathLst>
            </a:custGeom>
            <a:solidFill>
              <a:srgbClr val="FF0000">
                <a:alpha val="50000"/>
              </a:srgbClr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</p:grpSp>
      <p:sp>
        <p:nvSpPr>
          <p:cNvPr id="3" name="楕円 2">
            <a:extLst>
              <a:ext uri="{FF2B5EF4-FFF2-40B4-BE49-F238E27FC236}">
                <a16:creationId xmlns:a16="http://schemas.microsoft.com/office/drawing/2014/main" id="{94AF6057-8B2E-4975-A7FF-427F0E199561}"/>
              </a:ext>
            </a:extLst>
          </p:cNvPr>
          <p:cNvSpPr/>
          <p:nvPr/>
        </p:nvSpPr>
        <p:spPr>
          <a:xfrm>
            <a:off x="17935149" y="2399932"/>
            <a:ext cx="896914" cy="918025"/>
          </a:xfrm>
          <a:prstGeom prst="ellipse">
            <a:avLst/>
          </a:prstGeom>
          <a:noFill/>
          <a:ln w="76200">
            <a:solidFill>
              <a:srgbClr val="FF0000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8" name="Rectangle 14">
            <a:extLst>
              <a:ext uri="{FF2B5EF4-FFF2-40B4-BE49-F238E27FC236}">
                <a16:creationId xmlns:a16="http://schemas.microsoft.com/office/drawing/2014/main" id="{0BD7FD96-451F-4D11-9878-F563427BD4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31237" y="3310251"/>
            <a:ext cx="2805882" cy="8667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29361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2000" b="1" dirty="0">
                <a:solidFill>
                  <a:srgbClr val="FF0000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新病院</a:t>
            </a:r>
            <a:endParaRPr kumimoji="1" lang="en-US" altLang="ja-JP" sz="2000" b="1" dirty="0">
              <a:solidFill>
                <a:srgbClr val="FF0000"/>
              </a:solidFill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algn="ctr" defTabSz="829361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2000" b="1" dirty="0">
                <a:solidFill>
                  <a:srgbClr val="FF0000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2026</a:t>
            </a:r>
            <a:r>
              <a:rPr kumimoji="1" lang="ja-JP" altLang="en-US" sz="2000" b="1" dirty="0">
                <a:solidFill>
                  <a:srgbClr val="FF0000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年秋頃開院予定</a:t>
            </a:r>
            <a:endParaRPr kumimoji="1" lang="ja-JP" altLang="ja-JP" sz="4400" b="1" dirty="0">
              <a:solidFill>
                <a:srgbClr val="FF0000"/>
              </a:solidFill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72" name="Rectangle 14">
            <a:extLst>
              <a:ext uri="{FF2B5EF4-FFF2-40B4-BE49-F238E27FC236}">
                <a16:creationId xmlns:a16="http://schemas.microsoft.com/office/drawing/2014/main" id="{D4F3D747-D161-4FCB-B730-6A090748073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164900" y="-79375"/>
            <a:ext cx="4138689" cy="605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algn="ctr" defTabSz="829361" fontAlgn="base">
              <a:spcBef>
                <a:spcPct val="0"/>
              </a:spcBef>
              <a:spcAft>
                <a:spcPct val="0"/>
              </a:spcAft>
            </a:pPr>
            <a:r>
              <a:rPr kumimoji="1" lang="en-US" altLang="ja-JP" sz="3600" b="1" dirty="0">
                <a:solidFill>
                  <a:srgbClr val="FF0000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2025</a:t>
            </a:r>
            <a:r>
              <a:rPr kumimoji="1" lang="ja-JP" altLang="en-US" sz="3600" b="1" dirty="0">
                <a:solidFill>
                  <a:srgbClr val="FF0000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年</a:t>
            </a:r>
            <a:r>
              <a:rPr kumimoji="1" lang="en-US" altLang="ja-JP" sz="3600" b="1" dirty="0">
                <a:solidFill>
                  <a:srgbClr val="FF0000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3</a:t>
            </a:r>
            <a:r>
              <a:rPr kumimoji="1" lang="ja-JP" altLang="en-US" sz="3600" b="1" dirty="0">
                <a:solidFill>
                  <a:srgbClr val="FF0000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月</a:t>
            </a:r>
            <a:r>
              <a:rPr kumimoji="1" lang="en-US" altLang="ja-JP" sz="3600" b="1" dirty="0">
                <a:solidFill>
                  <a:srgbClr val="FF0000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22</a:t>
            </a:r>
            <a:r>
              <a:rPr kumimoji="1" lang="ja-JP" altLang="en-US" sz="3600" b="1" dirty="0">
                <a:solidFill>
                  <a:srgbClr val="FF0000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日</a:t>
            </a:r>
            <a:endParaRPr kumimoji="1" lang="en-US" altLang="ja-JP" sz="3600" b="1" dirty="0">
              <a:solidFill>
                <a:srgbClr val="FF0000"/>
              </a:solidFill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  <a:p>
            <a:pPr algn="ctr" defTabSz="829361" fontAlgn="base">
              <a:spcBef>
                <a:spcPct val="0"/>
              </a:spcBef>
              <a:spcAft>
                <a:spcPct val="0"/>
              </a:spcAft>
            </a:pPr>
            <a:r>
              <a:rPr kumimoji="1" lang="ja-JP" altLang="en-US" sz="3600" b="1" dirty="0">
                <a:solidFill>
                  <a:srgbClr val="FF0000"/>
                </a:solidFill>
                <a:latin typeface="Arial" pitchFamily="34" charset="0"/>
                <a:ea typeface="ＭＳ Ｐゴシック" pitchFamily="50" charset="-128"/>
                <a:cs typeface="ＭＳ Ｐゴシック" pitchFamily="50" charset="-128"/>
              </a:rPr>
              <a:t>　　　　　　　使用開始</a:t>
            </a:r>
            <a:endParaRPr kumimoji="1" lang="ja-JP" altLang="ja-JP" sz="3600" b="1" dirty="0">
              <a:solidFill>
                <a:srgbClr val="FF0000"/>
              </a:solidFill>
              <a:latin typeface="Arial" pitchFamily="34" charset="0"/>
              <a:ea typeface="ＭＳ Ｐゴシック" pitchFamily="50" charset="-128"/>
              <a:cs typeface="ＭＳ Ｐゴシック" pitchFamily="50" charset="-128"/>
            </a:endParaRPr>
          </a:p>
        </p:txBody>
      </p:sp>
      <p:sp>
        <p:nvSpPr>
          <p:cNvPr id="30" name="楕円 29">
            <a:extLst>
              <a:ext uri="{FF2B5EF4-FFF2-40B4-BE49-F238E27FC236}">
                <a16:creationId xmlns:a16="http://schemas.microsoft.com/office/drawing/2014/main" id="{154B4266-CD15-7DF0-4627-9D895FD00E5E}"/>
              </a:ext>
            </a:extLst>
          </p:cNvPr>
          <p:cNvSpPr/>
          <p:nvPr/>
        </p:nvSpPr>
        <p:spPr>
          <a:xfrm>
            <a:off x="2767261" y="5596844"/>
            <a:ext cx="1161587" cy="1287322"/>
          </a:xfrm>
          <a:prstGeom prst="ellipse">
            <a:avLst/>
          </a:prstGeom>
          <a:noFill/>
          <a:ln w="53975">
            <a:solidFill>
              <a:srgbClr val="00B0F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11DCEECB-6D03-3F11-3281-C83FDC2B8618}"/>
              </a:ext>
            </a:extLst>
          </p:cNvPr>
          <p:cNvSpPr txBox="1"/>
          <p:nvPr/>
        </p:nvSpPr>
        <p:spPr>
          <a:xfrm>
            <a:off x="1926802" y="3667379"/>
            <a:ext cx="3481641" cy="954107"/>
          </a:xfrm>
          <a:prstGeom prst="rect">
            <a:avLst/>
          </a:prstGeom>
          <a:solidFill>
            <a:schemeClr val="bg1"/>
          </a:solidFill>
          <a:ln w="50800">
            <a:solidFill>
              <a:srgbClr val="00B0F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民間駐輪場 および</a:t>
            </a:r>
            <a:endParaRPr kumimoji="1" lang="en-US" altLang="ja-JP" sz="2800" dirty="0"/>
          </a:p>
          <a:p>
            <a:r>
              <a:rPr kumimoji="1" lang="ja-JP" altLang="en-US" sz="2800" dirty="0"/>
              <a:t>市営駐輪場出入り口</a:t>
            </a:r>
          </a:p>
        </p:txBody>
      </p:sp>
      <p:cxnSp>
        <p:nvCxnSpPr>
          <p:cNvPr id="35" name="直線矢印コネクタ 34">
            <a:extLst>
              <a:ext uri="{FF2B5EF4-FFF2-40B4-BE49-F238E27FC236}">
                <a16:creationId xmlns:a16="http://schemas.microsoft.com/office/drawing/2014/main" id="{FFF21ABD-DACD-5E32-F647-DFC5F33E0BE3}"/>
              </a:ext>
            </a:extLst>
          </p:cNvPr>
          <p:cNvCxnSpPr>
            <a:cxnSpLocks/>
            <a:endCxn id="30" idx="7"/>
          </p:cNvCxnSpPr>
          <p:nvPr/>
        </p:nvCxnSpPr>
        <p:spPr>
          <a:xfrm flipH="1">
            <a:off x="3758738" y="4621486"/>
            <a:ext cx="364470" cy="1163882"/>
          </a:xfrm>
          <a:prstGeom prst="straightConnector1">
            <a:avLst/>
          </a:prstGeom>
          <a:ln w="381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楕円 8">
            <a:extLst>
              <a:ext uri="{FF2B5EF4-FFF2-40B4-BE49-F238E27FC236}">
                <a16:creationId xmlns:a16="http://schemas.microsoft.com/office/drawing/2014/main" id="{10C6877F-04FA-CAFE-A4B4-51393216F787}"/>
              </a:ext>
            </a:extLst>
          </p:cNvPr>
          <p:cNvSpPr/>
          <p:nvPr/>
        </p:nvSpPr>
        <p:spPr>
          <a:xfrm>
            <a:off x="9188137" y="5520857"/>
            <a:ext cx="1161587" cy="1287322"/>
          </a:xfrm>
          <a:prstGeom prst="ellipse">
            <a:avLst/>
          </a:prstGeom>
          <a:noFill/>
          <a:ln w="53975">
            <a:solidFill>
              <a:srgbClr val="FFC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86C5D413-5D05-F2FB-1D1C-03510AD72673}"/>
              </a:ext>
            </a:extLst>
          </p:cNvPr>
          <p:cNvSpPr txBox="1"/>
          <p:nvPr/>
        </p:nvSpPr>
        <p:spPr>
          <a:xfrm>
            <a:off x="7495253" y="4000680"/>
            <a:ext cx="3481641" cy="523220"/>
          </a:xfrm>
          <a:prstGeom prst="rect">
            <a:avLst/>
          </a:prstGeom>
          <a:solidFill>
            <a:schemeClr val="bg1"/>
          </a:solidFill>
          <a:ln w="50800">
            <a:solidFill>
              <a:srgbClr val="FFC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市営駐輪場出入り口</a:t>
            </a:r>
          </a:p>
        </p:txBody>
      </p:sp>
      <p:cxnSp>
        <p:nvCxnSpPr>
          <p:cNvPr id="14" name="直線矢印コネクタ 13">
            <a:extLst>
              <a:ext uri="{FF2B5EF4-FFF2-40B4-BE49-F238E27FC236}">
                <a16:creationId xmlns:a16="http://schemas.microsoft.com/office/drawing/2014/main" id="{CDF6F663-CF5B-BFBA-86F9-84492174F351}"/>
              </a:ext>
            </a:extLst>
          </p:cNvPr>
          <p:cNvCxnSpPr>
            <a:cxnSpLocks/>
            <a:endCxn id="9" idx="7"/>
          </p:cNvCxnSpPr>
          <p:nvPr/>
        </p:nvCxnSpPr>
        <p:spPr>
          <a:xfrm flipH="1">
            <a:off x="10179614" y="4523900"/>
            <a:ext cx="581519" cy="1185481"/>
          </a:xfrm>
          <a:prstGeom prst="straightConnector1">
            <a:avLst/>
          </a:prstGeom>
          <a:ln w="38100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ECB9FC17-FFC2-2CAA-1EB1-1272F0E2E009}"/>
              </a:ext>
            </a:extLst>
          </p:cNvPr>
          <p:cNvSpPr txBox="1"/>
          <p:nvPr/>
        </p:nvSpPr>
        <p:spPr>
          <a:xfrm>
            <a:off x="2785857" y="8256653"/>
            <a:ext cx="6516886" cy="523220"/>
          </a:xfrm>
          <a:prstGeom prst="rect">
            <a:avLst/>
          </a:prstGeom>
          <a:solidFill>
            <a:schemeClr val="bg1"/>
          </a:solidFill>
          <a:ln w="50800">
            <a:solidFill>
              <a:srgbClr val="C00000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/>
              <a:t>バス停留所（赤着色：シェルター）</a:t>
            </a:r>
          </a:p>
        </p:txBody>
      </p:sp>
    </p:spTree>
    <p:extLst>
      <p:ext uri="{BB962C8B-B14F-4D97-AF65-F5344CB8AC3E}">
        <p14:creationId xmlns:p14="http://schemas.microsoft.com/office/powerpoint/2010/main" val="368387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3469</TotalTime>
  <Words>98</Words>
  <Application>Microsoft Office PowerPoint</Application>
  <PresentationFormat>ユーザー設定</PresentationFormat>
  <Paragraphs>21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9" baseType="lpstr">
      <vt:lpstr>BIZ UDゴシック</vt:lpstr>
      <vt:lpstr>ＭＳ Ｐゴシック</vt:lpstr>
      <vt:lpstr>Yu Gothic UI</vt:lpstr>
      <vt:lpstr>游明朝</vt:lpstr>
      <vt:lpstr>Arial</vt:lpstr>
      <vt:lpstr>Calibri</vt:lpstr>
      <vt:lpstr>Calibri Light</vt:lpstr>
      <vt:lpstr>Office テーマ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oda yuhei</dc:creator>
  <cp:lastModifiedBy>川口　達也</cp:lastModifiedBy>
  <cp:revision>117</cp:revision>
  <cp:lastPrinted>2025-03-12T08:08:39Z</cp:lastPrinted>
  <dcterms:created xsi:type="dcterms:W3CDTF">2022-10-29T12:00:14Z</dcterms:created>
  <dcterms:modified xsi:type="dcterms:W3CDTF">2025-03-12T08:10:25Z</dcterms:modified>
</cp:coreProperties>
</file>